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48" r:id="rId1"/>
  </p:sldMasterIdLst>
  <p:notesMasterIdLst>
    <p:notesMasterId r:id="rId43"/>
  </p:notesMasterIdLst>
  <p:handoutMasterIdLst>
    <p:handoutMasterId r:id="rId44"/>
  </p:handoutMasterIdLst>
  <p:sldIdLst>
    <p:sldId id="256" r:id="rId2"/>
    <p:sldId id="259" r:id="rId3"/>
    <p:sldId id="265" r:id="rId4"/>
    <p:sldId id="261" r:id="rId5"/>
    <p:sldId id="260" r:id="rId6"/>
    <p:sldId id="269" r:id="rId7"/>
    <p:sldId id="270" r:id="rId8"/>
    <p:sldId id="272" r:id="rId9"/>
    <p:sldId id="283" r:id="rId10"/>
    <p:sldId id="281" r:id="rId11"/>
    <p:sldId id="282" r:id="rId12"/>
    <p:sldId id="284" r:id="rId13"/>
    <p:sldId id="285" r:id="rId14"/>
    <p:sldId id="286" r:id="rId15"/>
    <p:sldId id="287" r:id="rId16"/>
    <p:sldId id="273" r:id="rId17"/>
    <p:sldId id="278" r:id="rId18"/>
    <p:sldId id="319" r:id="rId19"/>
    <p:sldId id="320" r:id="rId20"/>
    <p:sldId id="318" r:id="rId21"/>
    <p:sldId id="290" r:id="rId22"/>
    <p:sldId id="317" r:id="rId23"/>
    <p:sldId id="323" r:id="rId24"/>
    <p:sldId id="291" r:id="rId25"/>
    <p:sldId id="274" r:id="rId26"/>
    <p:sldId id="301" r:id="rId27"/>
    <p:sldId id="288" r:id="rId28"/>
    <p:sldId id="302" r:id="rId29"/>
    <p:sldId id="303" r:id="rId30"/>
    <p:sldId id="309" r:id="rId31"/>
    <p:sldId id="304" r:id="rId32"/>
    <p:sldId id="305" r:id="rId33"/>
    <p:sldId id="306" r:id="rId34"/>
    <p:sldId id="307" r:id="rId35"/>
    <p:sldId id="314" r:id="rId36"/>
    <p:sldId id="316" r:id="rId37"/>
    <p:sldId id="276" r:id="rId38"/>
    <p:sldId id="289" r:id="rId39"/>
    <p:sldId id="262" r:id="rId40"/>
    <p:sldId id="321" r:id="rId41"/>
    <p:sldId id="322" r:id="rId42"/>
  </p:sldIdLst>
  <p:sldSz cx="9144000" cy="6858000" type="screen4x3"/>
  <p:notesSz cx="6858000" cy="9144000"/>
  <p:defaultTextStyle>
    <a:defPPr>
      <a:defRPr lang="es-ES_tradnl"/>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87"/>
    <p:restoredTop sz="74884"/>
  </p:normalViewPr>
  <p:slideViewPr>
    <p:cSldViewPr>
      <p:cViewPr>
        <p:scale>
          <a:sx n="129" d="100"/>
          <a:sy n="129" d="100"/>
        </p:scale>
        <p:origin x="2088"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6A2621A8-AA30-71C4-6E3C-A27BC6E4AA0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es-ES"/>
          </a:p>
        </p:txBody>
      </p:sp>
      <p:sp>
        <p:nvSpPr>
          <p:cNvPr id="3" name="Marcador de fecha 2">
            <a:extLst>
              <a:ext uri="{FF2B5EF4-FFF2-40B4-BE49-F238E27FC236}">
                <a16:creationId xmlns:a16="http://schemas.microsoft.com/office/drawing/2014/main" id="{0B71EC32-77BE-7E38-62A1-E22FA9097247}"/>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43E1B3EB-A291-034D-822C-2B257877E167}" type="datetimeFigureOut">
              <a:rPr lang="es-ES" altLang="en-ES"/>
              <a:pPr/>
              <a:t>24/7/22</a:t>
            </a:fld>
            <a:endParaRPr lang="es-ES" altLang="en-ES"/>
          </a:p>
        </p:txBody>
      </p:sp>
      <p:sp>
        <p:nvSpPr>
          <p:cNvPr id="4" name="Marcador de pie de página 3">
            <a:extLst>
              <a:ext uri="{FF2B5EF4-FFF2-40B4-BE49-F238E27FC236}">
                <a16:creationId xmlns:a16="http://schemas.microsoft.com/office/drawing/2014/main" id="{465BA6FF-7BEF-25CC-AB52-88BCC6D53A4D}"/>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es-ES"/>
          </a:p>
        </p:txBody>
      </p:sp>
      <p:sp>
        <p:nvSpPr>
          <p:cNvPr id="5" name="Marcador de número de diapositiva 4">
            <a:extLst>
              <a:ext uri="{FF2B5EF4-FFF2-40B4-BE49-F238E27FC236}">
                <a16:creationId xmlns:a16="http://schemas.microsoft.com/office/drawing/2014/main" id="{9F95CEFB-9D6B-39DF-DAF7-7D973389D9FB}"/>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DAF418B-10B9-CC4B-8927-025D260A62AF}" type="slidenum">
              <a:rPr lang="es-ES" altLang="en-ES"/>
              <a:pPr/>
              <a:t>‹#›</a:t>
            </a:fld>
            <a:endParaRPr lang="es-ES" altLang="en-E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1116851F-44A2-BD85-6732-F137840A78B0}"/>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Geneva" charset="0"/>
              </a:defRPr>
            </a:lvl1pPr>
          </a:lstStyle>
          <a:p>
            <a:pPr>
              <a:defRPr/>
            </a:pPr>
            <a:endParaRPr lang="es-ES_tradnl"/>
          </a:p>
        </p:txBody>
      </p:sp>
      <p:sp>
        <p:nvSpPr>
          <p:cNvPr id="3075" name="Rectangle 3">
            <a:extLst>
              <a:ext uri="{FF2B5EF4-FFF2-40B4-BE49-F238E27FC236}">
                <a16:creationId xmlns:a16="http://schemas.microsoft.com/office/drawing/2014/main" id="{6E5B2D51-70B0-F773-61DC-FAF0CD7B6454}"/>
              </a:ext>
            </a:extLst>
          </p:cNvPr>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Geneva" charset="0"/>
              </a:defRPr>
            </a:lvl1pPr>
          </a:lstStyle>
          <a:p>
            <a:pPr>
              <a:defRPr/>
            </a:pPr>
            <a:endParaRPr lang="es-ES_tradnl"/>
          </a:p>
        </p:txBody>
      </p:sp>
      <p:sp>
        <p:nvSpPr>
          <p:cNvPr id="3076" name="Rectangle 4">
            <a:extLst>
              <a:ext uri="{FF2B5EF4-FFF2-40B4-BE49-F238E27FC236}">
                <a16:creationId xmlns:a16="http://schemas.microsoft.com/office/drawing/2014/main" id="{7F1F489A-FBB5-3957-E81A-5F87B8A05874}"/>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3077" name="Rectangle 5">
            <a:extLst>
              <a:ext uri="{FF2B5EF4-FFF2-40B4-BE49-F238E27FC236}">
                <a16:creationId xmlns:a16="http://schemas.microsoft.com/office/drawing/2014/main" id="{D08A30E9-C4AC-7CC8-584F-ABC703EBD2B7}"/>
              </a:ext>
            </a:extLst>
          </p:cNvPr>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s-ES_tradnl" altLang="en-ES"/>
              <a:t>Haga clic para modificar el estilo de texto del patrón</a:t>
            </a:r>
          </a:p>
          <a:p>
            <a:pPr lvl="1"/>
            <a:r>
              <a:rPr lang="es-ES_tradnl" altLang="en-ES"/>
              <a:t>Segundo nivel</a:t>
            </a:r>
          </a:p>
          <a:p>
            <a:pPr lvl="2"/>
            <a:r>
              <a:rPr lang="es-ES_tradnl" altLang="en-ES"/>
              <a:t>Tercer nivel</a:t>
            </a:r>
          </a:p>
          <a:p>
            <a:pPr lvl="3"/>
            <a:r>
              <a:rPr lang="es-ES_tradnl" altLang="en-ES"/>
              <a:t>Cuarto nivel</a:t>
            </a:r>
          </a:p>
          <a:p>
            <a:pPr lvl="4"/>
            <a:r>
              <a:rPr lang="es-ES_tradnl" altLang="en-ES"/>
              <a:t>Quinto nivel</a:t>
            </a:r>
          </a:p>
        </p:txBody>
      </p:sp>
      <p:sp>
        <p:nvSpPr>
          <p:cNvPr id="3078" name="Rectangle 6">
            <a:extLst>
              <a:ext uri="{FF2B5EF4-FFF2-40B4-BE49-F238E27FC236}">
                <a16:creationId xmlns:a16="http://schemas.microsoft.com/office/drawing/2014/main" id="{944C20E8-B314-5329-50D0-F1D0DC33D726}"/>
              </a:ext>
            </a:extLst>
          </p:cNvPr>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Geneva" charset="0"/>
              </a:defRPr>
            </a:lvl1pPr>
          </a:lstStyle>
          <a:p>
            <a:pPr>
              <a:defRPr/>
            </a:pPr>
            <a:endParaRPr lang="es-ES_tradnl"/>
          </a:p>
        </p:txBody>
      </p:sp>
      <p:sp>
        <p:nvSpPr>
          <p:cNvPr id="3079" name="Rectangle 7">
            <a:extLst>
              <a:ext uri="{FF2B5EF4-FFF2-40B4-BE49-F238E27FC236}">
                <a16:creationId xmlns:a16="http://schemas.microsoft.com/office/drawing/2014/main" id="{8DED7906-EF1E-F3BF-FFF0-4376D2142E62}"/>
              </a:ext>
            </a:extLst>
          </p:cNvPr>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2EF86A4C-BCAF-C548-A2E7-794E12EFEFC1}" type="slidenum">
              <a:rPr lang="es-ES_tradnl" altLang="en-ES"/>
              <a:pPr/>
              <a:t>‹#›</a:t>
            </a:fld>
            <a:endParaRPr lang="es-ES_tradnl" altLang="en-E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Geneva" charset="0"/>
      </a:defRPr>
    </a:lvl2pPr>
    <a:lvl3pPr marL="914400" algn="l" rtl="0" eaLnBrk="0" fontAlgn="base" hangingPunct="0">
      <a:spcBef>
        <a:spcPct val="30000"/>
      </a:spcBef>
      <a:spcAft>
        <a:spcPct val="0"/>
      </a:spcAft>
      <a:defRPr sz="1200" kern="1200">
        <a:solidFill>
          <a:schemeClr val="tx1"/>
        </a:solidFill>
        <a:latin typeface="Arial" charset="0"/>
        <a:ea typeface="Geneva" charset="0"/>
        <a:cs typeface="Geneva" charset="0"/>
      </a:defRPr>
    </a:lvl3pPr>
    <a:lvl4pPr marL="1371600" algn="l" rtl="0" eaLnBrk="0" fontAlgn="base" hangingPunct="0">
      <a:spcBef>
        <a:spcPct val="30000"/>
      </a:spcBef>
      <a:spcAft>
        <a:spcPct val="0"/>
      </a:spcAft>
      <a:defRPr sz="1200" kern="1200">
        <a:solidFill>
          <a:schemeClr val="tx1"/>
        </a:solidFill>
        <a:latin typeface="Arial" charset="0"/>
        <a:ea typeface="Geneva" charset="0"/>
        <a:cs typeface="Geneva" charset="0"/>
      </a:defRPr>
    </a:lvl4pPr>
    <a:lvl5pPr marL="1828800" algn="l" rtl="0" eaLnBrk="0" fontAlgn="base" hangingPunct="0">
      <a:spcBef>
        <a:spcPct val="30000"/>
      </a:spcBef>
      <a:spcAft>
        <a:spcPct val="0"/>
      </a:spcAft>
      <a:defRPr sz="1200" kern="1200">
        <a:solidFill>
          <a:schemeClr val="tx1"/>
        </a:solidFill>
        <a:latin typeface="Arial" charset="0"/>
        <a:ea typeface="Geneva" charset="0"/>
        <a:cs typeface="Geneva"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C4D3E508-65E0-216F-1712-4D0DFAD3E24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5C343B1-65AE-2B42-A988-A812EE43C8E3}" type="slidenum">
              <a:rPr lang="es-ES_tradnl" altLang="en-ES" sz="1200"/>
              <a:pPr/>
              <a:t>0</a:t>
            </a:fld>
            <a:endParaRPr lang="es-ES_tradnl" altLang="en-ES" sz="1200"/>
          </a:p>
        </p:txBody>
      </p:sp>
      <p:sp>
        <p:nvSpPr>
          <p:cNvPr id="4098" name="Rectangle 2">
            <a:extLst>
              <a:ext uri="{FF2B5EF4-FFF2-40B4-BE49-F238E27FC236}">
                <a16:creationId xmlns:a16="http://schemas.microsoft.com/office/drawing/2014/main" id="{4251A335-AA21-C705-793B-1542F8E176F0}"/>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6387" name="Rectangle 3">
            <a:extLst>
              <a:ext uri="{FF2B5EF4-FFF2-40B4-BE49-F238E27FC236}">
                <a16:creationId xmlns:a16="http://schemas.microsoft.com/office/drawing/2014/main" id="{B9D499E7-0243-D4ED-0943-3331E9DA9BE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dirty="0"/>
              <a:t>Good morning, everyone!</a:t>
            </a:r>
          </a:p>
          <a:p>
            <a:r>
              <a:rPr lang="en-US" dirty="0"/>
              <a:t> </a:t>
            </a:r>
          </a:p>
          <a:p>
            <a:r>
              <a:rPr lang="en-US" dirty="0"/>
              <a:t>My name is </a:t>
            </a:r>
            <a:r>
              <a:rPr lang="en-US" dirty="0" err="1"/>
              <a:t>Wenqi</a:t>
            </a:r>
            <a:r>
              <a:rPr lang="en-US" dirty="0"/>
              <a:t> Jiang. I am a master student in data science at UPM.</a:t>
            </a:r>
          </a:p>
          <a:p>
            <a:r>
              <a:rPr lang="en-US" dirty="0"/>
              <a:t>Today I want to share my master's final project—LOOM-LD, which is a SPARQL-based Linking of Knowledge Graphs.</a:t>
            </a:r>
          </a:p>
          <a:p>
            <a:r>
              <a:rPr lang="en-US" dirty="0"/>
              <a:t> </a:t>
            </a:r>
          </a:p>
          <a:p>
            <a:r>
              <a:rPr lang="en-US" dirty="0"/>
              <a:t>Firstly, I would like to express my gratitude to my tutors, Raul and Andrea, without whom I would not have been able to accomplish this project. Thank you for your persistent help over the last several months.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RDF is a directed, labeled graph data format for representing information in the Web. SPARQL is the query language for RDF. </a:t>
            </a:r>
          </a:p>
          <a:p>
            <a:r>
              <a:rPr lang="en-US" dirty="0"/>
              <a:t>SPARQL can be used to express queries across diverse data sources. The results of SPARQL queries can be results sets or RDF graphs. This is an example of a SPARQL query, which aims to get the names of all researchers and the GitHub projects they are working on. </a:t>
            </a:r>
            <a:endParaRPr lang="en-E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9</a:t>
            </a:fld>
            <a:endParaRPr lang="es-ES_tradnl" altLang="en-ES"/>
          </a:p>
        </p:txBody>
      </p:sp>
    </p:spTree>
    <p:extLst>
      <p:ext uri="{BB962C8B-B14F-4D97-AF65-F5344CB8AC3E}">
        <p14:creationId xmlns:p14="http://schemas.microsoft.com/office/powerpoint/2010/main" val="1032692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SPARQL is generally divided into three parts.</a:t>
            </a:r>
          </a:p>
          <a:p>
            <a:r>
              <a:rPr lang="en-US" dirty="0"/>
              <a:t>A SELECT clause[</a:t>
            </a:r>
            <a:r>
              <a:rPr lang="en-US" dirty="0" err="1"/>
              <a:t>klɔz</a:t>
            </a:r>
            <a:r>
              <a:rPr lang="en-US" dirty="0"/>
              <a:t>], which says how the results will be given back to the user. SPARQL return data in different ways, the table result with SELECT, the graph result with DESCRIBE or CONSTRUCT, or the </a:t>
            </a:r>
            <a:r>
              <a:rPr lang="en-US" dirty="0" err="1"/>
              <a:t>boolean</a:t>
            </a:r>
            <a:r>
              <a:rPr lang="en-US" dirty="0"/>
              <a:t> answer with ASK. </a:t>
            </a:r>
            <a:br>
              <a:rPr lang="en-US" dirty="0"/>
            </a:br>
            <a:r>
              <a:rPr lang="en-US" dirty="0"/>
              <a:t>A WHERE clause is constructed from a graph pattern. Informally, this sentence is represented by a pattern corresponding to an RDF network. In addition, more complicated expressions (patterns) that are created using advanced operators are also permitted, like filter etc.</a:t>
            </a:r>
            <a:br>
              <a:rPr lang="en-US" dirty="0"/>
            </a:br>
            <a:r>
              <a:rPr lang="en-US" dirty="0"/>
              <a:t>A FROM clause, which specifies the sources or endpoints to be queried.</a:t>
            </a:r>
          </a:p>
          <a:p>
            <a:endParaRPr lang="en-E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10</a:t>
            </a:fld>
            <a:endParaRPr lang="es-ES_tradnl" altLang="en-ES"/>
          </a:p>
        </p:txBody>
      </p:sp>
    </p:spTree>
    <p:extLst>
      <p:ext uri="{BB962C8B-B14F-4D97-AF65-F5344CB8AC3E}">
        <p14:creationId xmlns:p14="http://schemas.microsoft.com/office/powerpoint/2010/main" val="1315617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Apache Jena is a free and open-source Java framework for building semantic web and linked data applications. This is a diagram of Jena's architecture. Here we focus on the three most core parts.</a:t>
            </a:r>
          </a:p>
          <a:p>
            <a:r>
              <a:rPr lang="en-US" dirty="0"/>
              <a:t> </a:t>
            </a:r>
          </a:p>
          <a:p>
            <a:r>
              <a:rPr lang="en-US" dirty="0"/>
              <a:t>1. The RDF API, which is used to create and manipulate RDF graphs, </a:t>
            </a:r>
            <a:br>
              <a:rPr lang="en-US" dirty="0"/>
            </a:br>
            <a:r>
              <a:rPr lang="en-US" dirty="0"/>
              <a:t>2. The Ontology API provides a consistent programming interface for ontology application development, independent of which ontology language is used in the programs. </a:t>
            </a:r>
            <a:br>
              <a:rPr lang="en-US" dirty="0"/>
            </a:br>
            <a:r>
              <a:rPr lang="en-US" dirty="0"/>
              <a:t>3. The SPARQL API, which is a query engine for Jena that supports the SPARQL Query language. </a:t>
            </a:r>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11</a:t>
            </a:fld>
            <a:endParaRPr lang="es-ES_tradnl" altLang="en-ES"/>
          </a:p>
        </p:txBody>
      </p:sp>
    </p:spTree>
    <p:extLst>
      <p:ext uri="{BB962C8B-B14F-4D97-AF65-F5344CB8AC3E}">
        <p14:creationId xmlns:p14="http://schemas.microsoft.com/office/powerpoint/2010/main" val="3332704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focuses on how to use Apache Jena to run SPARQL queries on RDFs, Jena ARQ is the SPARQL engine, </a:t>
            </a:r>
          </a:p>
          <a:p>
            <a:r>
              <a:rPr lang="en-US" dirty="0"/>
              <a:t>The </a:t>
            </a:r>
            <a:r>
              <a:rPr lang="en-US" dirty="0" err="1"/>
              <a:t>ModelFactory.createDefaultModel</a:t>
            </a:r>
            <a:r>
              <a:rPr lang="en-US" dirty="0"/>
              <a:t>() gets a new model, and it can load the RDF data from a String. </a:t>
            </a:r>
            <a:br>
              <a:rPr lang="en-US" dirty="0"/>
            </a:br>
            <a:r>
              <a:rPr lang="en-US" dirty="0"/>
              <a:t>The Model is a collection of statements, it is the RDFs we loaded.</a:t>
            </a:r>
            <a:br>
              <a:rPr lang="en-US" dirty="0"/>
            </a:br>
            <a:r>
              <a:rPr lang="en-US" dirty="0"/>
              <a:t>The Query a class that represents the application query. It is a container for all the details of the query. Objects of the class Query are normally created by calling one of the methods of </a:t>
            </a:r>
            <a:r>
              <a:rPr lang="en-US" dirty="0" err="1"/>
              <a:t>QueryFactory</a:t>
            </a:r>
            <a:r>
              <a:rPr lang="en-US" dirty="0"/>
              <a:t> which provides access to the various parsers. </a:t>
            </a:r>
            <a:br>
              <a:rPr lang="en-US" dirty="0"/>
            </a:br>
            <a:r>
              <a:rPr lang="en-US" dirty="0"/>
              <a:t>The </a:t>
            </a:r>
            <a:r>
              <a:rPr lang="en-US" dirty="0" err="1"/>
              <a:t>ResultSet</a:t>
            </a:r>
            <a:r>
              <a:rPr lang="en-US" dirty="0"/>
              <a:t> is an iterator, which contains the same query result in the previous slide. </a:t>
            </a:r>
            <a:br>
              <a:rPr lang="en-US" dirty="0"/>
            </a:br>
            <a:r>
              <a:rPr lang="en-US" dirty="0"/>
              <a:t>The </a:t>
            </a:r>
            <a:r>
              <a:rPr lang="en-US" dirty="0" err="1"/>
              <a:t>ResultSetFormatter</a:t>
            </a:r>
            <a:r>
              <a:rPr lang="en-US" dirty="0"/>
              <a:t> is a result set formatter, which can print the result in console, or turn it into a JSON, text, or as plain XML. </a:t>
            </a:r>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12</a:t>
            </a:fld>
            <a:endParaRPr lang="es-ES_tradnl" altLang="en-ES"/>
          </a:p>
        </p:txBody>
      </p:sp>
    </p:spTree>
    <p:extLst>
      <p:ext uri="{BB962C8B-B14F-4D97-AF65-F5344CB8AC3E}">
        <p14:creationId xmlns:p14="http://schemas.microsoft.com/office/powerpoint/2010/main" val="3695913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the core part of this project, how to use the Jena ARQ custom algorithm to link graphs.</a:t>
            </a:r>
          </a:p>
          <a:p>
            <a:r>
              <a:rPr lang="en-US" dirty="0"/>
              <a:t>1. Writing a SPARQL value function, we have two parameters and get the similarity of these two fields.</a:t>
            </a:r>
          </a:p>
          <a:p>
            <a:r>
              <a:rPr lang="en-US" dirty="0"/>
              <a:t>2. Registering this function, there we can use custom URLs to define our functions names.</a:t>
            </a:r>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13</a:t>
            </a:fld>
            <a:endParaRPr lang="es-ES_tradnl" altLang="en-ES"/>
          </a:p>
        </p:txBody>
      </p:sp>
    </p:spTree>
    <p:extLst>
      <p:ext uri="{BB962C8B-B14F-4D97-AF65-F5344CB8AC3E}">
        <p14:creationId xmlns:p14="http://schemas.microsoft.com/office/powerpoint/2010/main" val="1913681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 simple SPARQL query where we link two scientists from different online databases, </a:t>
            </a:r>
            <a:r>
              <a:rPr lang="en-US" dirty="0" err="1"/>
              <a:t>Wikidata</a:t>
            </a:r>
            <a:r>
              <a:rPr lang="en-US" dirty="0"/>
              <a:t> and </a:t>
            </a:r>
            <a:r>
              <a:rPr lang="en-US" dirty="0" err="1"/>
              <a:t>DBpedia</a:t>
            </a:r>
            <a:r>
              <a:rPr lang="en-US" dirty="0"/>
              <a:t>, based on their names, with a similarity threshold of 50%.</a:t>
            </a:r>
            <a:endParaRPr lang="en-E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14</a:t>
            </a:fld>
            <a:endParaRPr lang="es-ES_tradnl" altLang="en-ES"/>
          </a:p>
        </p:txBody>
      </p:sp>
    </p:spTree>
    <p:extLst>
      <p:ext uri="{BB962C8B-B14F-4D97-AF65-F5344CB8AC3E}">
        <p14:creationId xmlns:p14="http://schemas.microsoft.com/office/powerpoint/2010/main" val="957509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giving a general background, this section will dive into the implementation details of the project, LOOM-LD. This chapter focuses on two types of linking algorithms: one based on text similarity, and one based on geometric relationships. So, the structure of this chapter is straightforward:</a:t>
            </a:r>
            <a:br>
              <a:rPr lang="en-US" dirty="0"/>
            </a:br>
            <a:r>
              <a:rPr lang="en-US" dirty="0"/>
              <a:t>1. describes the text similarity linking discovery algorithms. </a:t>
            </a:r>
            <a:br>
              <a:rPr lang="en-US" dirty="0"/>
            </a:br>
            <a:r>
              <a:rPr lang="en-US" dirty="0"/>
              <a:t>2. describes the geometry linking discovery algorithms.</a:t>
            </a:r>
            <a:endParaRPr lang="en-E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15</a:t>
            </a:fld>
            <a:endParaRPr lang="es-ES_tradnl" altLang="en-ES"/>
          </a:p>
        </p:txBody>
      </p:sp>
    </p:spTree>
    <p:extLst>
      <p:ext uri="{BB962C8B-B14F-4D97-AF65-F5344CB8AC3E}">
        <p14:creationId xmlns:p14="http://schemas.microsoft.com/office/powerpoint/2010/main" val="4125422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 use scenario for a graph linker is to link similar text content. For example, if two resources have the same title, they are likely to be the same resource. String-based similarity is the oldest, simplest, and most common measurement approach for text linking. Two main types of string similarity algorithms are character-based similarity functions and token-based similarity. </a:t>
            </a:r>
          </a:p>
          <a:p>
            <a:r>
              <a:rPr lang="en-US" dirty="0"/>
              <a:t>The implementation of the text similarity algorithms is directly based on the open-source project: </a:t>
            </a:r>
            <a:r>
              <a:rPr lang="en-US" dirty="0" err="1"/>
              <a:t>rrice</a:t>
            </a:r>
            <a:r>
              <a:rPr lang="en-US" dirty="0"/>
              <a:t>/java-string-similarity</a:t>
            </a:r>
          </a:p>
          <a:p>
            <a:endParaRPr lang="en-US" dirty="0"/>
          </a:p>
          <a:p>
            <a:r>
              <a:rPr lang="en-US" dirty="0"/>
              <a:t>Here I compare six common text similarity algorithms.</a:t>
            </a:r>
          </a:p>
          <a:p>
            <a:endParaRPr lang="en-U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16</a:t>
            </a:fld>
            <a:endParaRPr lang="es-ES_tradnl" altLang="en-ES"/>
          </a:p>
        </p:txBody>
      </p:sp>
    </p:spTree>
    <p:extLst>
      <p:ext uri="{BB962C8B-B14F-4D97-AF65-F5344CB8AC3E}">
        <p14:creationId xmlns:p14="http://schemas.microsoft.com/office/powerpoint/2010/main" val="421935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Character-based Similarity is also called sequence-based or edit distance measurement, which is a way of quantifying how dissimilar two strings are by counting the minimum number of operations required to transform one string into the other. The operations include insertion, deletion, and substitution. </a:t>
            </a:r>
          </a:p>
          <a:p>
            <a:r>
              <a:rPr lang="en-US" dirty="0"/>
              <a:t>The </a:t>
            </a:r>
            <a:r>
              <a:rPr lang="en-US" dirty="0" err="1"/>
              <a:t>Levenshtein</a:t>
            </a:r>
            <a:r>
              <a:rPr lang="en-US" dirty="0"/>
              <a:t> Distance allows deletion, insertion, and substitution. </a:t>
            </a:r>
            <a:br>
              <a:rPr lang="en-US" dirty="0"/>
            </a:br>
            <a:r>
              <a:rPr lang="en-US" dirty="0"/>
              <a:t>The Longest Common Subsequence (LCS) distance allows only insertion and deletion, not substitution.</a:t>
            </a:r>
          </a:p>
          <a:p>
            <a:r>
              <a:rPr lang="en-US" dirty="0"/>
              <a:t>The </a:t>
            </a:r>
            <a:r>
              <a:rPr lang="en-US" dirty="0" err="1"/>
              <a:t>Jaro</a:t>
            </a:r>
            <a:r>
              <a:rPr lang="en-US" dirty="0"/>
              <a:t> distance allows only transposition[ˌ</a:t>
            </a:r>
            <a:r>
              <a:rPr lang="en-US" dirty="0" err="1"/>
              <a:t>trænspəˈzɪʃən</a:t>
            </a:r>
            <a:r>
              <a:rPr lang="en-US" dirty="0"/>
              <a:t>].</a:t>
            </a:r>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17</a:t>
            </a:fld>
            <a:endParaRPr lang="es-ES_tradnl" altLang="en-ES"/>
          </a:p>
        </p:txBody>
      </p:sp>
    </p:spTree>
    <p:extLst>
      <p:ext uri="{BB962C8B-B14F-4D97-AF65-F5344CB8AC3E}">
        <p14:creationId xmlns:p14="http://schemas.microsoft.com/office/powerpoint/2010/main" val="1236016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term-based similarity is also called token-based because it treats each string as a set of tokens.</a:t>
            </a:r>
          </a:p>
          <a:p>
            <a:r>
              <a:rPr lang="en-US" dirty="0"/>
              <a:t>The Jaccard[</a:t>
            </a:r>
            <a:r>
              <a:rPr lang="en-US" dirty="0" err="1"/>
              <a:t>杰卡德</a:t>
            </a:r>
            <a:r>
              <a:rPr lang="en-US" dirty="0"/>
              <a:t>] coefficient [ˌ</a:t>
            </a:r>
            <a:r>
              <a:rPr lang="en-US" dirty="0" err="1"/>
              <a:t>koʊɪˈfɪʃnt</a:t>
            </a:r>
            <a:r>
              <a:rPr lang="en-US" dirty="0"/>
              <a:t>]</a:t>
            </a:r>
            <a:r>
              <a:rPr lang="zh-CN" altLang="en-US" dirty="0"/>
              <a:t> </a:t>
            </a:r>
            <a:r>
              <a:rPr lang="en-US" dirty="0"/>
              <a:t>measures similarity between finite</a:t>
            </a:r>
            <a:r>
              <a:rPr lang="zh-CN" altLang="en-US" dirty="0"/>
              <a:t> </a:t>
            </a:r>
            <a:r>
              <a:rPr lang="en-US" altLang="zh-CN" dirty="0"/>
              <a:t>[ˈ</a:t>
            </a:r>
            <a:r>
              <a:rPr lang="en-US" altLang="zh-CN" dirty="0" err="1"/>
              <a:t>faɪˌnaɪt</a:t>
            </a:r>
            <a:r>
              <a:rPr lang="en-US" altLang="zh-CN" dirty="0"/>
              <a:t>]</a:t>
            </a:r>
            <a:r>
              <a:rPr lang="en-US" dirty="0"/>
              <a:t> sample sets and is defined as the size of the intersection divided by the size of the union of the sample sets.</a:t>
            </a:r>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18</a:t>
            </a:fld>
            <a:endParaRPr lang="es-ES_tradnl" altLang="en-ES"/>
          </a:p>
        </p:txBody>
      </p:sp>
    </p:spTree>
    <p:extLst>
      <p:ext uri="{BB962C8B-B14F-4D97-AF65-F5344CB8AC3E}">
        <p14:creationId xmlns:p14="http://schemas.microsoft.com/office/powerpoint/2010/main" val="3139984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is my project, and then what can it do? </a:t>
            </a:r>
          </a:p>
          <a:p>
            <a:r>
              <a:rPr lang="en-US" dirty="0"/>
              <a:t>This project focuses on the specification and development of a link discovery proposal based on standard SPARQL. </a:t>
            </a:r>
          </a:p>
          <a:p>
            <a:r>
              <a:rPr lang="en-US" dirty="0"/>
              <a:t>RDF linking is based on one or more link rules that specify the conditions that two RDF resources can be considered the same, such as text similarity or geographical position. </a:t>
            </a:r>
          </a:p>
          <a:p>
            <a:r>
              <a:rPr lang="en-US" dirty="0"/>
              <a:t>This project featured a SPARQL-based application to link knowledge graphs using Apache Jena as the SPARQL engine. </a:t>
            </a:r>
          </a:p>
          <a:p>
            <a:r>
              <a:rPr lang="en-US" dirty="0"/>
              <a:t>It evaluated the results with several data sets from the OAEI competition in 2021 and achieved excellent results. </a:t>
            </a:r>
            <a:endParaRPr lang="en-E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1</a:t>
            </a:fld>
            <a:endParaRPr lang="es-ES_tradnl" altLang="en-ES"/>
          </a:p>
        </p:txBody>
      </p:sp>
    </p:spTree>
    <p:extLst>
      <p:ext uri="{BB962C8B-B14F-4D97-AF65-F5344CB8AC3E}">
        <p14:creationId xmlns:p14="http://schemas.microsoft.com/office/powerpoint/2010/main" val="33047509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take a brief look at the architecture of the text linking, as shown in this picture. Interfaces specify what a class must do rather than how to do it, which is the blueprint of the class. </a:t>
            </a:r>
          </a:p>
          <a:p>
            <a:r>
              <a:rPr lang="en-US" dirty="0"/>
              <a:t>So, I implemented a custom Similarity interface to calculate text similarity, and it can significantly reduce code redundancy. </a:t>
            </a:r>
          </a:p>
          <a:p>
            <a:r>
              <a:rPr lang="en-US" dirty="0"/>
              <a:t>Then I created an abstract class, </a:t>
            </a:r>
            <a:r>
              <a:rPr lang="en-US" dirty="0" err="1"/>
              <a:t>AbstractSimilarityFunction</a:t>
            </a:r>
            <a:r>
              <a:rPr lang="en-US" dirty="0"/>
              <a:t>, which does some common preparatory [</a:t>
            </a:r>
            <a:r>
              <a:rPr lang="en-US" dirty="0" err="1"/>
              <a:t>prɪˈpærətɔri</a:t>
            </a:r>
            <a:r>
              <a:rPr lang="en-US" dirty="0"/>
              <a:t>] work, like extending FunctionBase2 and implementing Similarity interface. </a:t>
            </a:r>
          </a:p>
          <a:p>
            <a:r>
              <a:rPr lang="en-US" dirty="0"/>
              <a:t>The next step is to implement the concrete[ˈ</a:t>
            </a:r>
            <a:r>
              <a:rPr lang="en-US" dirty="0" err="1"/>
              <a:t>kɑŋkrit</a:t>
            </a:r>
            <a:r>
              <a:rPr lang="en-US" dirty="0"/>
              <a:t>] classes, which are the actual similarity functions. For instance, the </a:t>
            </a:r>
            <a:r>
              <a:rPr lang="en-US" dirty="0" err="1"/>
              <a:t>CosineSimilarityFunction</a:t>
            </a:r>
            <a:r>
              <a:rPr lang="en-US" dirty="0"/>
              <a:t> is shown here. </a:t>
            </a:r>
          </a:p>
          <a:p>
            <a:r>
              <a:rPr lang="en-US" dirty="0"/>
              <a:t>Once the algorithms are implemented, it is necessary to be registered.</a:t>
            </a:r>
            <a:endParaRPr lang="en-E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19</a:t>
            </a:fld>
            <a:endParaRPr lang="es-ES_tradnl" altLang="en-ES"/>
          </a:p>
        </p:txBody>
      </p:sp>
    </p:spTree>
    <p:extLst>
      <p:ext uri="{BB962C8B-B14F-4D97-AF65-F5344CB8AC3E}">
        <p14:creationId xmlns:p14="http://schemas.microsoft.com/office/powerpoint/2010/main" val="1040512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type of linking in the graph linker usage scenarios besides linking based on text similarity, which is to link two regions based on their spatial relationship. It is called geometry linking. Before implementing the set of linking algorithms, two basic concepts must be clarified. </a:t>
            </a:r>
          </a:p>
          <a:p>
            <a:r>
              <a:rPr lang="en-US" dirty="0"/>
              <a:t>The first one is how to represent the spatial data?</a:t>
            </a:r>
          </a:p>
          <a:p>
            <a:r>
              <a:rPr lang="en-US" dirty="0"/>
              <a:t>The second one is: what are the relationships between these spatial data sets?</a:t>
            </a:r>
          </a:p>
          <a:p>
            <a:r>
              <a:rPr lang="en-US" dirty="0"/>
              <a:t>Well-known text (WKT) is a text markup language for representing vector geometry objects.</a:t>
            </a:r>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20</a:t>
            </a:fld>
            <a:endParaRPr lang="es-ES_tradnl" altLang="en-ES"/>
          </a:p>
        </p:txBody>
      </p:sp>
    </p:spTree>
    <p:extLst>
      <p:ext uri="{BB962C8B-B14F-4D97-AF65-F5344CB8AC3E}">
        <p14:creationId xmlns:p14="http://schemas.microsoft.com/office/powerpoint/2010/main" val="640107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də'menʃənəlɪ</a:t>
            </a:r>
            <a:r>
              <a:rPr lang="en-US" dirty="0"/>
              <a:t>]</a:t>
            </a:r>
          </a:p>
          <a:p>
            <a:r>
              <a:rPr lang="en-US" dirty="0"/>
              <a:t>The Dimensionally Extended 9-Intersection Model (DE-9IM) is a topological [</a:t>
            </a:r>
            <a:r>
              <a:rPr lang="en-US" dirty="0" err="1"/>
              <a:t>tɒpə'lɒdʒɪkəl</a:t>
            </a:r>
            <a:r>
              <a:rPr lang="en-US" dirty="0"/>
              <a:t>] model and a standard used to describe the spatial relations of two regions in geometry.</a:t>
            </a:r>
          </a:p>
          <a:p>
            <a:r>
              <a:rPr lang="en-US" dirty="0"/>
              <a:t>The DE-9IM model is based on a 3×3 intersection matrix with the form:</a:t>
            </a:r>
          </a:p>
          <a:p>
            <a:endParaRPr lang="en-US" dirty="0"/>
          </a:p>
          <a:p>
            <a:r>
              <a:rPr lang="en-US" dirty="0"/>
              <a:t>where result is the dimension of the intersection (∩) of the interior [</a:t>
            </a:r>
            <a:r>
              <a:rPr lang="en-US" dirty="0" err="1"/>
              <a:t>ɪnˈtɪriə</a:t>
            </a:r>
            <a:r>
              <a:rPr lang="en-US" dirty="0"/>
              <a:t>(r)] (I), boundary (B), and exterior [</a:t>
            </a:r>
            <a:r>
              <a:rPr lang="en-US" dirty="0" err="1"/>
              <a:t>ɪkˈstɪriər</a:t>
            </a:r>
            <a:r>
              <a:rPr lang="en-US" dirty="0"/>
              <a:t>] (E) of geometries a and b.</a:t>
            </a:r>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21</a:t>
            </a:fld>
            <a:endParaRPr lang="es-ES_tradnl" altLang="en-ES"/>
          </a:p>
        </p:txBody>
      </p:sp>
    </p:spTree>
    <p:extLst>
      <p:ext uri="{BB962C8B-B14F-4D97-AF65-F5344CB8AC3E}">
        <p14:creationId xmlns:p14="http://schemas.microsoft.com/office/powerpoint/2010/main" val="21171405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library I used is JTS topology[</a:t>
            </a:r>
            <a:r>
              <a:rPr lang="en-US" dirty="0" err="1"/>
              <a:t>tə'pɑlədʒɪ</a:t>
            </a:r>
            <a:r>
              <a:rPr lang="en-US" dirty="0"/>
              <a:t>] suite[</a:t>
            </a:r>
            <a:r>
              <a:rPr lang="en-US" dirty="0" err="1"/>
              <a:t>swit</a:t>
            </a:r>
            <a:r>
              <a:rPr lang="en-US" dirty="0"/>
              <a:t>]</a:t>
            </a:r>
          </a:p>
          <a:p>
            <a:r>
              <a:rPr lang="en-US" dirty="0"/>
              <a:t>The result of the function looks like this picture, and we will determine these ten relationships as follow.</a:t>
            </a:r>
            <a:endParaRPr lang="en-E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22</a:t>
            </a:fld>
            <a:endParaRPr lang="es-ES_tradnl" altLang="en-ES"/>
          </a:p>
        </p:txBody>
      </p:sp>
    </p:spTree>
    <p:extLst>
      <p:ext uri="{BB962C8B-B14F-4D97-AF65-F5344CB8AC3E}">
        <p14:creationId xmlns:p14="http://schemas.microsoft.com/office/powerpoint/2010/main" val="140469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it needs an abstract class to do some preparatory work that can initialize the </a:t>
            </a:r>
            <a:r>
              <a:rPr lang="en-US" dirty="0" err="1"/>
              <a:t>WKTReader</a:t>
            </a:r>
            <a:r>
              <a:rPr lang="en-US" dirty="0"/>
              <a:t> to load the spatial data.</a:t>
            </a:r>
          </a:p>
          <a:p>
            <a:r>
              <a:rPr lang="en-US" dirty="0"/>
              <a:t>And then the project specified the implementation of the function. It just needs to use </a:t>
            </a:r>
            <a:r>
              <a:rPr lang="en-US" dirty="0" err="1"/>
              <a:t>WKTReader</a:t>
            </a:r>
            <a:r>
              <a:rPr lang="en-US" dirty="0"/>
              <a:t> to load the spatial data and use the relationship function in it.</a:t>
            </a:r>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23</a:t>
            </a:fld>
            <a:endParaRPr lang="es-ES_tradnl" altLang="en-ES"/>
          </a:p>
        </p:txBody>
      </p:sp>
    </p:spTree>
    <p:extLst>
      <p:ext uri="{BB962C8B-B14F-4D97-AF65-F5344CB8AC3E}">
        <p14:creationId xmlns:p14="http://schemas.microsoft.com/office/powerpoint/2010/main" val="1584268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chapter focuses on applying the algorithms to the dataset of the Ontology Alignment [</a:t>
            </a:r>
            <a:r>
              <a:rPr lang="en-US" dirty="0" err="1"/>
              <a:t>əˈlaɪnmənt</a:t>
            </a:r>
            <a:r>
              <a:rPr lang="en-US" dirty="0"/>
              <a:t>] Evaluation Initiative [</a:t>
            </a:r>
            <a:r>
              <a:rPr lang="en-US" dirty="0" err="1"/>
              <a:t>ɪˈnɪʃətɪv</a:t>
            </a:r>
            <a:r>
              <a:rPr lang="en-US" dirty="0"/>
              <a:t>]  (OAEI). It is organized as follows: Section 1 presents the OAEI contest and the experiment metrics. Section 2 presents the experiment datasets and each result.</a:t>
            </a:r>
            <a:endParaRPr lang="en-E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24</a:t>
            </a:fld>
            <a:endParaRPr lang="es-ES_tradnl" altLang="en-ES"/>
          </a:p>
        </p:txBody>
      </p:sp>
    </p:spTree>
    <p:extLst>
      <p:ext uri="{BB962C8B-B14F-4D97-AF65-F5344CB8AC3E}">
        <p14:creationId xmlns:p14="http://schemas.microsoft.com/office/powerpoint/2010/main" val="2350546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increasing number of methods available for schema or ontology matching mandates [ˈ</a:t>
            </a:r>
            <a:r>
              <a:rPr lang="en-US" dirty="0" err="1"/>
              <a:t>mænˌdet</a:t>
            </a:r>
            <a:r>
              <a:rPr lang="en-US" dirty="0"/>
              <a:t>] consensus [</a:t>
            </a:r>
            <a:r>
              <a:rPr lang="en-US" dirty="0" err="1"/>
              <a:t>kənˈsɛnsəs</a:t>
            </a:r>
            <a:r>
              <a:rPr lang="en-US" dirty="0"/>
              <a:t>] for evaluation of these methods. The Ontology Alignment Evaluation Initiative is a coordinated international initiative to forge this consensus.</a:t>
            </a:r>
          </a:p>
          <a:p>
            <a:r>
              <a:rPr lang="en-US" dirty="0"/>
              <a:t>The goals of the Ontology Alignment Evaluation Initiative are: </a:t>
            </a:r>
          </a:p>
          <a:p>
            <a:r>
              <a:rPr lang="en-US" dirty="0"/>
              <a:t>assessing strengths and weaknesses of alignment and matching systems; </a:t>
            </a:r>
          </a:p>
          <a:p>
            <a:r>
              <a:rPr lang="en-US" dirty="0"/>
              <a:t>comparing performance of techniques;</a:t>
            </a:r>
          </a:p>
          <a:p>
            <a:r>
              <a:rPr lang="en-US" dirty="0"/>
              <a:t>increasing communication among algorithm developers;</a:t>
            </a:r>
          </a:p>
          <a:p>
            <a:r>
              <a:rPr lang="en-US" dirty="0"/>
              <a:t>improving evaluation techniques;</a:t>
            </a:r>
          </a:p>
          <a:p>
            <a:r>
              <a:rPr lang="en-US" dirty="0"/>
              <a:t>most of all, helping improve the work on ontology alignment and matching.</a:t>
            </a:r>
          </a:p>
          <a:p>
            <a:r>
              <a:rPr lang="en-US" dirty="0"/>
              <a:t>Through the controlled experimental evaluation of the technique's performances.</a:t>
            </a:r>
          </a:p>
          <a:p>
            <a:endParaRPr lang="en-US" dirty="0"/>
          </a:p>
          <a:p>
            <a:endParaRPr lang="en-E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25</a:t>
            </a:fld>
            <a:endParaRPr lang="es-ES_tradnl" altLang="en-ES"/>
          </a:p>
        </p:txBody>
      </p:sp>
    </p:spTree>
    <p:extLst>
      <p:ext uri="{BB962C8B-B14F-4D97-AF65-F5344CB8AC3E}">
        <p14:creationId xmlns:p14="http://schemas.microsoft.com/office/powerpoint/2010/main" val="1384584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a:t>
            </a:r>
            <a:r>
              <a:rPr lang="en-US" dirty="0" err="1"/>
              <a:t>levenshtein</a:t>
            </a:r>
            <a:r>
              <a:rPr lang="en-US" dirty="0"/>
              <a:t> algorithm with 50% as the threshold, the evaluation got the best precision of 0.899 and the best F1 score of 0.922. As for the recall rate, almost all the algorithms used achieved the same highest value, 0.947. So, it turned out that the </a:t>
            </a:r>
            <a:r>
              <a:rPr lang="en-US" dirty="0" err="1"/>
              <a:t>levenshtein</a:t>
            </a:r>
            <a:r>
              <a:rPr lang="en-US" dirty="0"/>
              <a:t> algorithm is the best algorithm for the task of string similarity. As for the performance benchmark, the calculation time, LCS just needed around 15 seconds, and achieved over 0.9 on both recall and f1 score, which is significantly faster than other algorithms.</a:t>
            </a:r>
            <a:endParaRPr lang="en-E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30</a:t>
            </a:fld>
            <a:endParaRPr lang="es-ES_tradnl" altLang="en-ES"/>
          </a:p>
        </p:txBody>
      </p:sp>
    </p:spTree>
    <p:extLst>
      <p:ext uri="{BB962C8B-B14F-4D97-AF65-F5344CB8AC3E}">
        <p14:creationId xmlns:p14="http://schemas.microsoft.com/office/powerpoint/2010/main" val="1134712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charset="0"/>
                <a:ea typeface="ＭＳ Ｐゴシック" charset="0"/>
                <a:cs typeface="ＭＳ Ｐゴシック" charset="0"/>
              </a:rPr>
              <a:t>It should be noted that the recall rate of some results got the same value 0.947. It is very likely that some golden matching results cannot be matched by calculating their text similarity, so after carefully checked the results that do not match, and found the following several situations. </a:t>
            </a:r>
            <a:endParaRPr lang="en-U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31</a:t>
            </a:fld>
            <a:endParaRPr lang="es-ES_tradnl" altLang="en-ES"/>
          </a:p>
        </p:txBody>
      </p:sp>
    </p:spTree>
    <p:extLst>
      <p:ext uri="{BB962C8B-B14F-4D97-AF65-F5344CB8AC3E}">
        <p14:creationId xmlns:p14="http://schemas.microsoft.com/office/powerpoint/2010/main" val="2735343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checking the results, it is obvious that the spatial data were perfectly mapped to each other, and the running time was also fast. This shows that the algorithm performs very well when faced with data matching tasks with complete data formats.</a:t>
            </a:r>
            <a:endParaRPr lang="en-E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34</a:t>
            </a:fld>
            <a:endParaRPr lang="es-ES_tradnl" altLang="en-ES"/>
          </a:p>
        </p:txBody>
      </p:sp>
    </p:spTree>
    <p:extLst>
      <p:ext uri="{BB962C8B-B14F-4D97-AF65-F5344CB8AC3E}">
        <p14:creationId xmlns:p14="http://schemas.microsoft.com/office/powerpoint/2010/main" val="3649807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what I'm going to share today, and I will explain my project in the following five sections: introduction, state of the art, LOOM-LD, evaluation, and conclusion, and last but not least, the future work.</a:t>
            </a:r>
            <a:endParaRPr lang="en-E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2</a:t>
            </a:fld>
            <a:endParaRPr lang="es-ES_tradnl" altLang="en-ES"/>
          </a:p>
        </p:txBody>
      </p:sp>
    </p:spTree>
    <p:extLst>
      <p:ext uri="{BB962C8B-B14F-4D97-AF65-F5344CB8AC3E}">
        <p14:creationId xmlns:p14="http://schemas.microsoft.com/office/powerpoint/2010/main" val="3625765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checking the results, it is obvious that the spatial data were perfectly mapped to each other, and the running time was also fast. This shows that the algorithm performs very well when faced with data matching tasks with complete data formats.</a:t>
            </a:r>
            <a:endParaRPr lang="en-E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35</a:t>
            </a:fld>
            <a:endParaRPr lang="es-ES_tradnl" altLang="en-ES"/>
          </a:p>
        </p:txBody>
      </p:sp>
    </p:spTree>
    <p:extLst>
      <p:ext uri="{BB962C8B-B14F-4D97-AF65-F5344CB8AC3E}">
        <p14:creationId xmlns:p14="http://schemas.microsoft.com/office/powerpoint/2010/main" val="1396947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39</a:t>
            </a:fld>
            <a:endParaRPr lang="es-ES_tradnl" altLang="en-ES"/>
          </a:p>
        </p:txBody>
      </p:sp>
    </p:spTree>
    <p:extLst>
      <p:ext uri="{BB962C8B-B14F-4D97-AF65-F5344CB8AC3E}">
        <p14:creationId xmlns:p14="http://schemas.microsoft.com/office/powerpoint/2010/main" val="1783129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40</a:t>
            </a:fld>
            <a:endParaRPr lang="es-ES_tradnl" altLang="en-ES"/>
          </a:p>
        </p:txBody>
      </p:sp>
    </p:spTree>
    <p:extLst>
      <p:ext uri="{BB962C8B-B14F-4D97-AF65-F5344CB8AC3E}">
        <p14:creationId xmlns:p14="http://schemas.microsoft.com/office/powerpoint/2010/main" val="3362374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chapter is the introduction to this work and focuses on the current situation and the problems encountered[</a:t>
            </a:r>
            <a:r>
              <a:rPr lang="en-US" dirty="0" err="1"/>
              <a:t>ɪn'kaʊntəd</a:t>
            </a:r>
            <a:r>
              <a:rPr lang="en-US" dirty="0"/>
              <a:t>]. It has two parts, as follows: Section 1 is the context of this research work; Section 2 presents the possible issues in linking these ontologies nowadays. This chapter presents a comprehensive grasp of the broad background of this project, why to link ontologies, and how to achieve the goal.</a:t>
            </a:r>
            <a:endParaRPr lang="en-E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3</a:t>
            </a:fld>
            <a:endParaRPr lang="es-ES_tradnl" altLang="en-ES"/>
          </a:p>
        </p:txBody>
      </p:sp>
    </p:spTree>
    <p:extLst>
      <p:ext uri="{BB962C8B-B14F-4D97-AF65-F5344CB8AC3E}">
        <p14:creationId xmlns:p14="http://schemas.microsoft.com/office/powerpoint/2010/main" val="2569924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big data age, lots of heterogeneous[ˌ</a:t>
            </a:r>
            <a:r>
              <a:rPr lang="en-US" dirty="0" err="1"/>
              <a:t>hɛtərəˈdʒiniəs</a:t>
            </a:r>
            <a:r>
              <a:rPr lang="en-US" dirty="0"/>
              <a:t>] data are created daily, but machines can’t read and analyze them efficiently. </a:t>
            </a:r>
            <a:br>
              <a:rPr lang="en-US" dirty="0"/>
            </a:br>
            <a:r>
              <a:rPr lang="en-US" dirty="0"/>
              <a:t>The Web of Data idea aims to make Internet data machine-readable, which helps store, maintain, and distribute knowledge. So, computers can utilize it without human parsing. </a:t>
            </a:r>
            <a:br>
              <a:rPr lang="en-US" dirty="0"/>
            </a:br>
            <a:r>
              <a:rPr lang="en-US" dirty="0"/>
              <a:t>The Resource Description Framework (RDF) is the Web of Data’s standard data model format, which can be used to analyze and link diverse ontologies. </a:t>
            </a:r>
            <a:br>
              <a:rPr lang="en-US" dirty="0"/>
            </a:br>
            <a:r>
              <a:rPr lang="en-US" dirty="0"/>
              <a:t>This project aims to link redundant and duplicate RDFs to make the Web of Data more efficient and concise[</a:t>
            </a:r>
            <a:r>
              <a:rPr lang="en-US" dirty="0" err="1"/>
              <a:t>kənˈsaɪs</a:t>
            </a:r>
            <a:r>
              <a:rPr lang="en-US" dirty="0"/>
              <a:t>].</a:t>
            </a:r>
            <a:endParaRPr lang="en-E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4</a:t>
            </a:fld>
            <a:endParaRPr lang="es-ES_tradnl" altLang="en-ES"/>
          </a:p>
        </p:txBody>
      </p:sp>
    </p:spTree>
    <p:extLst>
      <p:ext uri="{BB962C8B-B14F-4D97-AF65-F5344CB8AC3E}">
        <p14:creationId xmlns:p14="http://schemas.microsoft.com/office/powerpoint/2010/main" val="3986730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linking task consists of two parts: generating link rules and implementing them efficiently. </a:t>
            </a:r>
            <a:br>
              <a:rPr lang="en-US" dirty="0"/>
            </a:br>
            <a:r>
              <a:rPr lang="en-US" dirty="0"/>
              <a:t>The contents of generating link rules include choosing transformation and similarity metrics, which are used in determining whether two resources should be linked based on their literal data attributes. </a:t>
            </a:r>
            <a:br>
              <a:rPr lang="en-US" dirty="0"/>
            </a:br>
            <a:r>
              <a:rPr lang="en-US" dirty="0"/>
              <a:t>It must rely on Instance Matching (IM) and Link Discovery technologies to do so. </a:t>
            </a:r>
            <a:br>
              <a:rPr lang="en-US" dirty="0"/>
            </a:br>
            <a:r>
              <a:rPr lang="en-US" dirty="0"/>
              <a:t>A few engines, such as Limes and Silk, have achieved this goal. However, most of them rely on their link rules languages, and they are not based on a common standard and thus result in a steep learning curve. </a:t>
            </a:r>
            <a:endParaRPr lang="en-E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5</a:t>
            </a:fld>
            <a:endParaRPr lang="es-ES_tradnl" altLang="en-ES"/>
          </a:p>
        </p:txBody>
      </p:sp>
    </p:spTree>
    <p:extLst>
      <p:ext uri="{BB962C8B-B14F-4D97-AF65-F5344CB8AC3E}">
        <p14:creationId xmlns:p14="http://schemas.microsoft.com/office/powerpoint/2010/main" val="3104603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a Cartesian[</a:t>
            </a:r>
            <a:r>
              <a:rPr lang="en-US" dirty="0" err="1"/>
              <a:t>kɑrˈtiziən</a:t>
            </a:r>
            <a:r>
              <a:rPr lang="en-US" dirty="0"/>
              <a:t>] product of the resources of two data sets will be performed in some situations during the comparison of the data under the specific link rules. Thus, RDF linking is a computationally intensive job because it requires comparing all resources from one dataset with all resources from another. </a:t>
            </a:r>
          </a:p>
          <a:p>
            <a:r>
              <a:rPr lang="en-US" dirty="0"/>
              <a:t>This project created a more general way to link ontologies based on SPARQL by implementing functions in Apache Jena. So, practitioners don’t need to learn another language to link ontologies. Using the SPARQL query is enough. </a:t>
            </a:r>
          </a:p>
          <a:p>
            <a:endParaRPr lang="en-E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6</a:t>
            </a:fld>
            <a:endParaRPr lang="es-ES_tradnl" altLang="en-ES"/>
          </a:p>
        </p:txBody>
      </p:sp>
    </p:spTree>
    <p:extLst>
      <p:ext uri="{BB962C8B-B14F-4D97-AF65-F5344CB8AC3E}">
        <p14:creationId xmlns:p14="http://schemas.microsoft.com/office/powerpoint/2010/main" val="414705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chapter is to present modern technologies that are relevant to the mission. </a:t>
            </a:r>
          </a:p>
          <a:p>
            <a:r>
              <a:rPr lang="en-US" dirty="0"/>
              <a:t>Section 1 presents an RDF example on the Web of Data. </a:t>
            </a:r>
          </a:p>
          <a:p>
            <a:r>
              <a:rPr lang="en-US" dirty="0"/>
              <a:t>Section 2 presents a SPARQL query example for this RDF. </a:t>
            </a:r>
          </a:p>
          <a:p>
            <a:r>
              <a:rPr lang="en-US" dirty="0"/>
              <a:t>The most important section is Section 3, Apache Jena, which introduces a query engine that supports this SPARQL query and how to write a custom function in Jena ARQ. </a:t>
            </a:r>
            <a:br>
              <a:rPr lang="en-US" dirty="0"/>
            </a:br>
            <a:r>
              <a:rPr lang="en-US" dirty="0"/>
              <a:t>This chapter will provide a clear image of how information is represented in the real world and how to execute simple operations on these ontologies, and it will provide the basis for this project development in the next chapter.</a:t>
            </a:r>
            <a:endParaRPr lang="en-E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7</a:t>
            </a:fld>
            <a:endParaRPr lang="es-ES_tradnl" altLang="en-ES"/>
          </a:p>
        </p:txBody>
      </p:sp>
    </p:spTree>
    <p:extLst>
      <p:ext uri="{BB962C8B-B14F-4D97-AF65-F5344CB8AC3E}">
        <p14:creationId xmlns:p14="http://schemas.microsoft.com/office/powerpoint/2010/main" val="4075026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The Resource Description Framework (RDF) is a standard data model for metadata. It has come to be used as a general method for the description and exchange of graph data. </a:t>
            </a:r>
          </a:p>
          <a:p>
            <a:r>
              <a:rPr lang="en-US" dirty="0"/>
              <a:t>An RDF is a directed graph composed of triple statements. An RDF graph statement is represented by: 1) a node for the subject; 2) an arc that goes from a subject to an object for the predicate['</a:t>
            </a:r>
            <a:r>
              <a:rPr lang="en-US" dirty="0" err="1"/>
              <a:t>predɪkət</a:t>
            </a:r>
            <a:r>
              <a:rPr lang="en-US" dirty="0"/>
              <a:t>]; and 3) a node for the object. </a:t>
            </a:r>
          </a:p>
          <a:p>
            <a:r>
              <a:rPr lang="en-US" dirty="0"/>
              <a:t>Each of the three parts of the statement can be identified by a URI. An object can also be a literal value. </a:t>
            </a:r>
          </a:p>
          <a:p>
            <a:r>
              <a:rPr lang="en-US" dirty="0"/>
              <a:t>Like the example shows here, “</a:t>
            </a:r>
            <a:r>
              <a:rPr lang="en-US" dirty="0" err="1"/>
              <a:t>Wenqi</a:t>
            </a:r>
            <a:r>
              <a:rPr lang="en-US" dirty="0"/>
              <a:t> </a:t>
            </a:r>
            <a:r>
              <a:rPr lang="en-US" dirty="0" err="1"/>
              <a:t>hasName</a:t>
            </a:r>
            <a:r>
              <a:rPr lang="en-US" dirty="0"/>
              <a:t> </a:t>
            </a:r>
            <a:r>
              <a:rPr lang="en-US" dirty="0" err="1"/>
              <a:t>Wenqi</a:t>
            </a:r>
            <a:r>
              <a:rPr lang="en-US" dirty="0"/>
              <a:t> Jiang”, where </a:t>
            </a:r>
            <a:r>
              <a:rPr lang="en-US" dirty="0" err="1"/>
              <a:t>wenqi</a:t>
            </a:r>
            <a:r>
              <a:rPr lang="en-US" dirty="0"/>
              <a:t> is a subject and </a:t>
            </a:r>
            <a:r>
              <a:rPr lang="en-US" dirty="0" err="1"/>
              <a:t>hasName</a:t>
            </a:r>
            <a:r>
              <a:rPr lang="en-US" dirty="0"/>
              <a:t> is the predicate, “</a:t>
            </a:r>
            <a:r>
              <a:rPr lang="en-US" dirty="0" err="1"/>
              <a:t>Wenqi</a:t>
            </a:r>
            <a:r>
              <a:rPr lang="en-US" dirty="0"/>
              <a:t> Jiang” is the object with a literal value.</a:t>
            </a:r>
          </a:p>
          <a:p>
            <a:r>
              <a:rPr lang="en-US" dirty="0"/>
              <a:t>RDF provides many different data serialization formats, like Turtle shows here, which is currently the most widely used notation. </a:t>
            </a:r>
          </a:p>
          <a:p>
            <a:r>
              <a:rPr lang="en-US" dirty="0"/>
              <a:t>This simple, flexible data model has a lot of expressive power to represent complex situations, relationships.</a:t>
            </a:r>
          </a:p>
          <a:p>
            <a:endParaRPr lang="en-ES" dirty="0"/>
          </a:p>
        </p:txBody>
      </p:sp>
      <p:sp>
        <p:nvSpPr>
          <p:cNvPr id="4" name="Slide Number Placeholder 3"/>
          <p:cNvSpPr>
            <a:spLocks noGrp="1"/>
          </p:cNvSpPr>
          <p:nvPr>
            <p:ph type="sldNum" sz="quarter" idx="5"/>
          </p:nvPr>
        </p:nvSpPr>
        <p:spPr/>
        <p:txBody>
          <a:bodyPr/>
          <a:lstStyle/>
          <a:p>
            <a:fld id="{2EF86A4C-BCAF-C548-A2E7-794E12EFEFC1}" type="slidenum">
              <a:rPr lang="es-ES_tradnl" altLang="en-ES" smtClean="0"/>
              <a:pPr/>
              <a:t>8</a:t>
            </a:fld>
            <a:endParaRPr lang="es-ES_tradnl" altLang="en-ES"/>
          </a:p>
        </p:txBody>
      </p:sp>
    </p:spTree>
    <p:extLst>
      <p:ext uri="{BB962C8B-B14F-4D97-AF65-F5344CB8AC3E}">
        <p14:creationId xmlns:p14="http://schemas.microsoft.com/office/powerpoint/2010/main" val="1923436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vert="horz"/>
          <a:lstStyle/>
          <a:p>
            <a:r>
              <a:rPr lang="es-ES_tradnl"/>
              <a:t>Clic para editar título</a:t>
            </a:r>
            <a:endParaRPr lang="es-ES"/>
          </a:p>
        </p:txBody>
      </p:sp>
      <p:sp>
        <p:nvSpPr>
          <p:cNvPr id="3" name="Subtítulo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a:t>Haga clic para modificar el estilo de subtítulo del patrón</a:t>
            </a:r>
            <a:endParaRPr lang="es-ES"/>
          </a:p>
        </p:txBody>
      </p:sp>
      <p:sp>
        <p:nvSpPr>
          <p:cNvPr id="4" name="Rectangle 6">
            <a:extLst>
              <a:ext uri="{FF2B5EF4-FFF2-40B4-BE49-F238E27FC236}">
                <a16:creationId xmlns:a16="http://schemas.microsoft.com/office/drawing/2014/main" id="{B9107A8E-06EB-57DB-DC60-113715400CC5}"/>
              </a:ext>
            </a:extLst>
          </p:cNvPr>
          <p:cNvSpPr>
            <a:spLocks noGrp="1" noChangeArrowheads="1"/>
          </p:cNvSpPr>
          <p:nvPr>
            <p:ph type="sldNum" sz="quarter" idx="10"/>
          </p:nvPr>
        </p:nvSpPr>
        <p:spPr>
          <a:ln/>
        </p:spPr>
        <p:txBody>
          <a:bodyPr/>
          <a:lstStyle>
            <a:lvl1pPr>
              <a:defRPr/>
            </a:lvl1pPr>
          </a:lstStyle>
          <a:p>
            <a:r>
              <a:rPr lang="es-ES_tradnl" altLang="en-ES"/>
              <a:t>DIAPOSITIVA</a:t>
            </a:r>
            <a:r>
              <a:rPr lang="es-ES_tradnl" altLang="en-ES" sz="800">
                <a:latin typeface="Arial" panose="020B0604020202020204" pitchFamily="34" charset="0"/>
              </a:rPr>
              <a:t> </a:t>
            </a:r>
            <a:fld id="{D08C0CE8-3049-C44C-9944-495022F917B2}" type="slidenum">
              <a:rPr lang="es-ES_tradnl" altLang="en-ES"/>
              <a:pPr/>
              <a:t>‹#›</a:t>
            </a:fld>
            <a:endParaRPr lang="es-ES_tradnl" altLang="en-ES"/>
          </a:p>
        </p:txBody>
      </p:sp>
    </p:spTree>
    <p:extLst>
      <p:ext uri="{BB962C8B-B14F-4D97-AF65-F5344CB8AC3E}">
        <p14:creationId xmlns:p14="http://schemas.microsoft.com/office/powerpoint/2010/main" val="3480273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endParaRPr lang="es-ES"/>
          </a:p>
        </p:txBody>
      </p:sp>
      <p:sp>
        <p:nvSpPr>
          <p:cNvPr id="3" name="Marcador de texto vertical 2"/>
          <p:cNvSpPr>
            <a:spLocks noGrp="1"/>
          </p:cNvSpPr>
          <p:nvPr>
            <p:ph type="body" orient="vert" idx="1"/>
          </p:nvPr>
        </p:nvSpPr>
        <p:spPr>
          <a:xfrm>
            <a:off x="457200" y="1600200"/>
            <a:ext cx="8229600" cy="4525963"/>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6">
            <a:extLst>
              <a:ext uri="{FF2B5EF4-FFF2-40B4-BE49-F238E27FC236}">
                <a16:creationId xmlns:a16="http://schemas.microsoft.com/office/drawing/2014/main" id="{3298991A-BC92-54F0-573F-6662DAD6712B}"/>
              </a:ext>
            </a:extLst>
          </p:cNvPr>
          <p:cNvSpPr>
            <a:spLocks noGrp="1" noChangeArrowheads="1"/>
          </p:cNvSpPr>
          <p:nvPr>
            <p:ph type="sldNum" sz="quarter" idx="10"/>
          </p:nvPr>
        </p:nvSpPr>
        <p:spPr>
          <a:ln/>
        </p:spPr>
        <p:txBody>
          <a:bodyPr/>
          <a:lstStyle>
            <a:lvl1pPr>
              <a:defRPr/>
            </a:lvl1pPr>
          </a:lstStyle>
          <a:p>
            <a:r>
              <a:rPr lang="es-ES_tradnl" altLang="en-ES"/>
              <a:t>DIAPOSITIVA</a:t>
            </a:r>
            <a:r>
              <a:rPr lang="es-ES_tradnl" altLang="en-ES" sz="800">
                <a:latin typeface="Arial" panose="020B0604020202020204" pitchFamily="34" charset="0"/>
              </a:rPr>
              <a:t> </a:t>
            </a:r>
            <a:fld id="{B0C9170A-C3FB-A642-889A-663443F49286}" type="slidenum">
              <a:rPr lang="es-ES_tradnl" altLang="en-ES"/>
              <a:pPr/>
              <a:t>‹#›</a:t>
            </a:fld>
            <a:endParaRPr lang="es-ES_tradnl" altLang="en-ES"/>
          </a:p>
        </p:txBody>
      </p:sp>
    </p:spTree>
    <p:extLst>
      <p:ext uri="{BB962C8B-B14F-4D97-AF65-F5344CB8AC3E}">
        <p14:creationId xmlns:p14="http://schemas.microsoft.com/office/powerpoint/2010/main" val="3755012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a:prstGeom prst="rect">
            <a:avLst/>
          </a:prstGeo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a:prstGeom prst="rect">
            <a:avLst/>
          </a:prstGeo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6">
            <a:extLst>
              <a:ext uri="{FF2B5EF4-FFF2-40B4-BE49-F238E27FC236}">
                <a16:creationId xmlns:a16="http://schemas.microsoft.com/office/drawing/2014/main" id="{D3C78909-DE8F-6E02-5814-B6F25AA4B6A3}"/>
              </a:ext>
            </a:extLst>
          </p:cNvPr>
          <p:cNvSpPr>
            <a:spLocks noGrp="1" noChangeArrowheads="1"/>
          </p:cNvSpPr>
          <p:nvPr>
            <p:ph type="sldNum" sz="quarter" idx="10"/>
          </p:nvPr>
        </p:nvSpPr>
        <p:spPr>
          <a:ln/>
        </p:spPr>
        <p:txBody>
          <a:bodyPr/>
          <a:lstStyle>
            <a:lvl1pPr>
              <a:defRPr/>
            </a:lvl1pPr>
          </a:lstStyle>
          <a:p>
            <a:r>
              <a:rPr lang="es-ES_tradnl" altLang="en-ES"/>
              <a:t>DIAPOSITIVA</a:t>
            </a:r>
            <a:r>
              <a:rPr lang="es-ES_tradnl" altLang="en-ES" sz="800">
                <a:latin typeface="Arial" panose="020B0604020202020204" pitchFamily="34" charset="0"/>
              </a:rPr>
              <a:t> </a:t>
            </a:r>
            <a:fld id="{164B389C-A071-2E4D-9D32-7E7200274277}" type="slidenum">
              <a:rPr lang="es-ES_tradnl" altLang="en-ES"/>
              <a:pPr/>
              <a:t>‹#›</a:t>
            </a:fld>
            <a:endParaRPr lang="es-ES_tradnl" altLang="en-ES"/>
          </a:p>
        </p:txBody>
      </p:sp>
    </p:spTree>
    <p:extLst>
      <p:ext uri="{BB962C8B-B14F-4D97-AF65-F5344CB8AC3E}">
        <p14:creationId xmlns:p14="http://schemas.microsoft.com/office/powerpoint/2010/main" val="1486527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endParaRPr lang="es-ES"/>
          </a:p>
        </p:txBody>
      </p:sp>
      <p:sp>
        <p:nvSpPr>
          <p:cNvPr id="3" name="Marcador de contenido 2"/>
          <p:cNvSpPr>
            <a:spLocks noGrp="1"/>
          </p:cNvSpPr>
          <p:nvPr>
            <p:ph idx="1"/>
          </p:nvPr>
        </p:nvSpPr>
        <p:spPr>
          <a:xfrm>
            <a:off x="457200" y="1600200"/>
            <a:ext cx="8229600" cy="4525963"/>
          </a:xfrm>
          <a:prstGeom prst="rect">
            <a:avLst/>
          </a:prstGeom>
        </p:spPr>
        <p:txBody>
          <a:bodyPr vert="horz"/>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Rectangle 6">
            <a:extLst>
              <a:ext uri="{FF2B5EF4-FFF2-40B4-BE49-F238E27FC236}">
                <a16:creationId xmlns:a16="http://schemas.microsoft.com/office/drawing/2014/main" id="{CC28EB5A-E0DE-C04E-C782-B57D0A050774}"/>
              </a:ext>
            </a:extLst>
          </p:cNvPr>
          <p:cNvSpPr>
            <a:spLocks noGrp="1" noChangeArrowheads="1"/>
          </p:cNvSpPr>
          <p:nvPr>
            <p:ph type="sldNum" sz="quarter" idx="10"/>
          </p:nvPr>
        </p:nvSpPr>
        <p:spPr>
          <a:ln/>
        </p:spPr>
        <p:txBody>
          <a:bodyPr/>
          <a:lstStyle>
            <a:lvl1pPr>
              <a:defRPr/>
            </a:lvl1pPr>
          </a:lstStyle>
          <a:p>
            <a:r>
              <a:rPr lang="es-ES_tradnl" altLang="en-ES"/>
              <a:t>DIAPOSITIVA</a:t>
            </a:r>
            <a:r>
              <a:rPr lang="es-ES_tradnl" altLang="en-ES" sz="800">
                <a:latin typeface="Arial" panose="020B0604020202020204" pitchFamily="34" charset="0"/>
              </a:rPr>
              <a:t> </a:t>
            </a:r>
            <a:fld id="{6A450BD9-DE3A-2A4B-A5CF-F58F1B0D3A55}" type="slidenum">
              <a:rPr lang="es-ES_tradnl" altLang="en-ES"/>
              <a:pPr/>
              <a:t>‹#›</a:t>
            </a:fld>
            <a:endParaRPr lang="es-ES_tradnl" altLang="en-ES"/>
          </a:p>
        </p:txBody>
      </p:sp>
    </p:spTree>
    <p:extLst>
      <p:ext uri="{BB962C8B-B14F-4D97-AF65-F5344CB8AC3E}">
        <p14:creationId xmlns:p14="http://schemas.microsoft.com/office/powerpoint/2010/main" val="2340377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a:t>Haga clic para modificar el estilo de texto del patrón</a:t>
            </a:r>
          </a:p>
        </p:txBody>
      </p:sp>
      <p:sp>
        <p:nvSpPr>
          <p:cNvPr id="4" name="Rectangle 6">
            <a:extLst>
              <a:ext uri="{FF2B5EF4-FFF2-40B4-BE49-F238E27FC236}">
                <a16:creationId xmlns:a16="http://schemas.microsoft.com/office/drawing/2014/main" id="{3EE86366-D282-2E60-3B8F-1CEABF95CF45}"/>
              </a:ext>
            </a:extLst>
          </p:cNvPr>
          <p:cNvSpPr>
            <a:spLocks noGrp="1" noChangeArrowheads="1"/>
          </p:cNvSpPr>
          <p:nvPr>
            <p:ph type="sldNum" sz="quarter" idx="10"/>
          </p:nvPr>
        </p:nvSpPr>
        <p:spPr>
          <a:ln/>
        </p:spPr>
        <p:txBody>
          <a:bodyPr/>
          <a:lstStyle>
            <a:lvl1pPr>
              <a:defRPr/>
            </a:lvl1pPr>
          </a:lstStyle>
          <a:p>
            <a:r>
              <a:rPr lang="es-ES_tradnl" altLang="en-ES"/>
              <a:t>DIAPOSITIVA</a:t>
            </a:r>
            <a:r>
              <a:rPr lang="es-ES_tradnl" altLang="en-ES" sz="800">
                <a:latin typeface="Arial" panose="020B0604020202020204" pitchFamily="34" charset="0"/>
              </a:rPr>
              <a:t> </a:t>
            </a:r>
            <a:fld id="{0ED698C8-7418-C84E-B4C4-A8578C5E5D8E}" type="slidenum">
              <a:rPr lang="es-ES_tradnl" altLang="en-ES"/>
              <a:pPr/>
              <a:t>‹#›</a:t>
            </a:fld>
            <a:endParaRPr lang="es-ES_tradnl" altLang="en-ES"/>
          </a:p>
        </p:txBody>
      </p:sp>
    </p:spTree>
    <p:extLst>
      <p:ext uri="{BB962C8B-B14F-4D97-AF65-F5344CB8AC3E}">
        <p14:creationId xmlns:p14="http://schemas.microsoft.com/office/powerpoint/2010/main" val="2475404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Rectangle 6">
            <a:extLst>
              <a:ext uri="{FF2B5EF4-FFF2-40B4-BE49-F238E27FC236}">
                <a16:creationId xmlns:a16="http://schemas.microsoft.com/office/drawing/2014/main" id="{D9BA1C5E-624E-C908-BA94-2D88923AFB37}"/>
              </a:ext>
            </a:extLst>
          </p:cNvPr>
          <p:cNvSpPr>
            <a:spLocks noGrp="1" noChangeArrowheads="1"/>
          </p:cNvSpPr>
          <p:nvPr>
            <p:ph type="sldNum" sz="quarter" idx="10"/>
          </p:nvPr>
        </p:nvSpPr>
        <p:spPr>
          <a:ln/>
        </p:spPr>
        <p:txBody>
          <a:bodyPr/>
          <a:lstStyle>
            <a:lvl1pPr>
              <a:defRPr/>
            </a:lvl1pPr>
          </a:lstStyle>
          <a:p>
            <a:r>
              <a:rPr lang="es-ES_tradnl" altLang="en-ES"/>
              <a:t>DIAPOSITIVA</a:t>
            </a:r>
            <a:r>
              <a:rPr lang="es-ES_tradnl" altLang="en-ES" sz="800">
                <a:latin typeface="Arial" panose="020B0604020202020204" pitchFamily="34" charset="0"/>
              </a:rPr>
              <a:t> </a:t>
            </a:r>
            <a:fld id="{1CAD7D36-43CE-DD4B-9DED-6D7755DEE768}" type="slidenum">
              <a:rPr lang="es-ES_tradnl" altLang="en-ES"/>
              <a:pPr/>
              <a:t>‹#›</a:t>
            </a:fld>
            <a:endParaRPr lang="es-ES_tradnl" altLang="en-ES"/>
          </a:p>
        </p:txBody>
      </p:sp>
    </p:spTree>
    <p:extLst>
      <p:ext uri="{BB962C8B-B14F-4D97-AF65-F5344CB8AC3E}">
        <p14:creationId xmlns:p14="http://schemas.microsoft.com/office/powerpoint/2010/main" val="3840664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Rectangle 6">
            <a:extLst>
              <a:ext uri="{FF2B5EF4-FFF2-40B4-BE49-F238E27FC236}">
                <a16:creationId xmlns:a16="http://schemas.microsoft.com/office/drawing/2014/main" id="{03AB52BD-58AA-8EAD-7678-91C6F51D7ABC}"/>
              </a:ext>
            </a:extLst>
          </p:cNvPr>
          <p:cNvSpPr>
            <a:spLocks noGrp="1" noChangeArrowheads="1"/>
          </p:cNvSpPr>
          <p:nvPr>
            <p:ph type="sldNum" sz="quarter" idx="10"/>
          </p:nvPr>
        </p:nvSpPr>
        <p:spPr>
          <a:ln/>
        </p:spPr>
        <p:txBody>
          <a:bodyPr/>
          <a:lstStyle>
            <a:lvl1pPr>
              <a:defRPr/>
            </a:lvl1pPr>
          </a:lstStyle>
          <a:p>
            <a:r>
              <a:rPr lang="es-ES_tradnl" altLang="en-ES"/>
              <a:t>DIAPOSITIVA</a:t>
            </a:r>
            <a:r>
              <a:rPr lang="es-ES_tradnl" altLang="en-ES" sz="800">
                <a:latin typeface="Arial" panose="020B0604020202020204" pitchFamily="34" charset="0"/>
              </a:rPr>
              <a:t> </a:t>
            </a:r>
            <a:fld id="{522073C8-63A2-514C-99B4-804C72237A77}" type="slidenum">
              <a:rPr lang="es-ES_tradnl" altLang="en-ES"/>
              <a:pPr/>
              <a:t>‹#›</a:t>
            </a:fld>
            <a:endParaRPr lang="es-ES_tradnl" altLang="en-ES"/>
          </a:p>
        </p:txBody>
      </p:sp>
    </p:spTree>
    <p:extLst>
      <p:ext uri="{BB962C8B-B14F-4D97-AF65-F5344CB8AC3E}">
        <p14:creationId xmlns:p14="http://schemas.microsoft.com/office/powerpoint/2010/main" val="2755082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vert="horz"/>
          <a:lstStyle/>
          <a:p>
            <a:r>
              <a:rPr lang="es-ES_tradnl"/>
              <a:t>Clic para editar título</a:t>
            </a:r>
            <a:endParaRPr lang="es-ES"/>
          </a:p>
        </p:txBody>
      </p:sp>
      <p:sp>
        <p:nvSpPr>
          <p:cNvPr id="3" name="Rectangle 6">
            <a:extLst>
              <a:ext uri="{FF2B5EF4-FFF2-40B4-BE49-F238E27FC236}">
                <a16:creationId xmlns:a16="http://schemas.microsoft.com/office/drawing/2014/main" id="{A5DAE8C4-66B1-F5AB-D118-CB49A3A49C88}"/>
              </a:ext>
            </a:extLst>
          </p:cNvPr>
          <p:cNvSpPr>
            <a:spLocks noGrp="1" noChangeArrowheads="1"/>
          </p:cNvSpPr>
          <p:nvPr>
            <p:ph type="sldNum" sz="quarter" idx="10"/>
          </p:nvPr>
        </p:nvSpPr>
        <p:spPr>
          <a:ln/>
        </p:spPr>
        <p:txBody>
          <a:bodyPr/>
          <a:lstStyle>
            <a:lvl1pPr>
              <a:defRPr/>
            </a:lvl1pPr>
          </a:lstStyle>
          <a:p>
            <a:r>
              <a:rPr lang="es-ES_tradnl" altLang="en-ES"/>
              <a:t>DIAPOSITIVA</a:t>
            </a:r>
            <a:r>
              <a:rPr lang="es-ES_tradnl" altLang="en-ES" sz="800">
                <a:latin typeface="Arial" panose="020B0604020202020204" pitchFamily="34" charset="0"/>
              </a:rPr>
              <a:t> </a:t>
            </a:r>
            <a:fld id="{F0676EFA-732C-A848-BA23-D6A4F955C831}" type="slidenum">
              <a:rPr lang="es-ES_tradnl" altLang="en-ES"/>
              <a:pPr/>
              <a:t>‹#›</a:t>
            </a:fld>
            <a:endParaRPr lang="es-ES_tradnl" altLang="en-ES"/>
          </a:p>
        </p:txBody>
      </p:sp>
    </p:spTree>
    <p:extLst>
      <p:ext uri="{BB962C8B-B14F-4D97-AF65-F5344CB8AC3E}">
        <p14:creationId xmlns:p14="http://schemas.microsoft.com/office/powerpoint/2010/main" val="3769742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FA66DADE-EB8F-1DF5-3501-71BEC5B6AA9A}"/>
              </a:ext>
            </a:extLst>
          </p:cNvPr>
          <p:cNvSpPr>
            <a:spLocks noGrp="1" noChangeArrowheads="1"/>
          </p:cNvSpPr>
          <p:nvPr>
            <p:ph type="sldNum" sz="quarter" idx="10"/>
          </p:nvPr>
        </p:nvSpPr>
        <p:spPr>
          <a:ln/>
        </p:spPr>
        <p:txBody>
          <a:bodyPr/>
          <a:lstStyle>
            <a:lvl1pPr>
              <a:defRPr/>
            </a:lvl1pPr>
          </a:lstStyle>
          <a:p>
            <a:r>
              <a:rPr lang="es-ES_tradnl" altLang="en-ES"/>
              <a:t>DIAPOSITIVA</a:t>
            </a:r>
            <a:r>
              <a:rPr lang="es-ES_tradnl" altLang="en-ES" sz="800">
                <a:latin typeface="Arial" panose="020B0604020202020204" pitchFamily="34" charset="0"/>
              </a:rPr>
              <a:t> </a:t>
            </a:r>
            <a:fld id="{836C4759-0C3F-EB46-889A-1BD44B36F9E8}" type="slidenum">
              <a:rPr lang="es-ES_tradnl" altLang="en-ES"/>
              <a:pPr/>
              <a:t>‹#›</a:t>
            </a:fld>
            <a:endParaRPr lang="es-ES_tradnl" altLang="en-ES"/>
          </a:p>
        </p:txBody>
      </p:sp>
    </p:spTree>
    <p:extLst>
      <p:ext uri="{BB962C8B-B14F-4D97-AF65-F5344CB8AC3E}">
        <p14:creationId xmlns:p14="http://schemas.microsoft.com/office/powerpoint/2010/main" val="4288604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Rectangle 6">
            <a:extLst>
              <a:ext uri="{FF2B5EF4-FFF2-40B4-BE49-F238E27FC236}">
                <a16:creationId xmlns:a16="http://schemas.microsoft.com/office/drawing/2014/main" id="{85BF1267-604C-010A-DEBD-1A8155A32732}"/>
              </a:ext>
            </a:extLst>
          </p:cNvPr>
          <p:cNvSpPr>
            <a:spLocks noGrp="1" noChangeArrowheads="1"/>
          </p:cNvSpPr>
          <p:nvPr>
            <p:ph type="sldNum" sz="quarter" idx="10"/>
          </p:nvPr>
        </p:nvSpPr>
        <p:spPr>
          <a:ln/>
        </p:spPr>
        <p:txBody>
          <a:bodyPr/>
          <a:lstStyle>
            <a:lvl1pPr>
              <a:defRPr/>
            </a:lvl1pPr>
          </a:lstStyle>
          <a:p>
            <a:r>
              <a:rPr lang="es-ES_tradnl" altLang="en-ES"/>
              <a:t>DIAPOSITIVA</a:t>
            </a:r>
            <a:r>
              <a:rPr lang="es-ES_tradnl" altLang="en-ES" sz="800">
                <a:latin typeface="Arial" panose="020B0604020202020204" pitchFamily="34" charset="0"/>
              </a:rPr>
              <a:t> </a:t>
            </a:r>
            <a:fld id="{28B8F419-3D99-6C46-A91D-E25F44A6ABF5}" type="slidenum">
              <a:rPr lang="es-ES_tradnl" altLang="en-ES"/>
              <a:pPr/>
              <a:t>‹#›</a:t>
            </a:fld>
            <a:endParaRPr lang="es-ES_tradnl" altLang="en-ES"/>
          </a:p>
        </p:txBody>
      </p:sp>
    </p:spTree>
    <p:extLst>
      <p:ext uri="{BB962C8B-B14F-4D97-AF65-F5344CB8AC3E}">
        <p14:creationId xmlns:p14="http://schemas.microsoft.com/office/powerpoint/2010/main" val="821875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a:p>
        </p:txBody>
      </p:sp>
      <p:sp>
        <p:nvSpPr>
          <p:cNvPr id="4" name="Marcador de texto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Rectangle 6">
            <a:extLst>
              <a:ext uri="{FF2B5EF4-FFF2-40B4-BE49-F238E27FC236}">
                <a16:creationId xmlns:a16="http://schemas.microsoft.com/office/drawing/2014/main" id="{F919D335-0EA7-19A2-DF42-918F74AABF4A}"/>
              </a:ext>
            </a:extLst>
          </p:cNvPr>
          <p:cNvSpPr>
            <a:spLocks noGrp="1" noChangeArrowheads="1"/>
          </p:cNvSpPr>
          <p:nvPr>
            <p:ph type="sldNum" sz="quarter" idx="10"/>
          </p:nvPr>
        </p:nvSpPr>
        <p:spPr>
          <a:ln/>
        </p:spPr>
        <p:txBody>
          <a:bodyPr/>
          <a:lstStyle>
            <a:lvl1pPr>
              <a:defRPr/>
            </a:lvl1pPr>
          </a:lstStyle>
          <a:p>
            <a:r>
              <a:rPr lang="es-ES_tradnl" altLang="en-ES"/>
              <a:t>DIAPOSITIVA</a:t>
            </a:r>
            <a:r>
              <a:rPr lang="es-ES_tradnl" altLang="en-ES" sz="800">
                <a:latin typeface="Arial" panose="020B0604020202020204" pitchFamily="34" charset="0"/>
              </a:rPr>
              <a:t> </a:t>
            </a:r>
            <a:fld id="{AC595880-1216-D04A-B1D8-C501589233C0}" type="slidenum">
              <a:rPr lang="es-ES_tradnl" altLang="en-ES"/>
              <a:pPr/>
              <a:t>‹#›</a:t>
            </a:fld>
            <a:endParaRPr lang="es-ES_tradnl" altLang="en-ES"/>
          </a:p>
        </p:txBody>
      </p:sp>
    </p:spTree>
    <p:extLst>
      <p:ext uri="{BB962C8B-B14F-4D97-AF65-F5344CB8AC3E}">
        <p14:creationId xmlns:p14="http://schemas.microsoft.com/office/powerpoint/2010/main" val="937262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a:extLst>
              <a:ext uri="{FF2B5EF4-FFF2-40B4-BE49-F238E27FC236}">
                <a16:creationId xmlns:a16="http://schemas.microsoft.com/office/drawing/2014/main" id="{BAA4BE7A-1DDD-FC80-F669-B717C3F9D8A2}"/>
              </a:ext>
            </a:extLst>
          </p:cNvPr>
          <p:cNvSpPr>
            <a:spLocks noGrp="1" noChangeArrowheads="1"/>
          </p:cNvSpPr>
          <p:nvPr>
            <p:ph type="sldNum" sz="quarter" idx="4"/>
          </p:nvPr>
        </p:nvSpPr>
        <p:spPr bwMode="auto">
          <a:xfrm>
            <a:off x="7239000" y="6629400"/>
            <a:ext cx="1905000" cy="228600"/>
          </a:xfrm>
          <a:prstGeom prst="rect">
            <a:avLst/>
          </a:prstGeom>
          <a:noFill/>
          <a:ln>
            <a:noFill/>
          </a:ln>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000" b="1">
                <a:solidFill>
                  <a:srgbClr val="FFFFFF"/>
                </a:solidFill>
                <a:latin typeface="Arial Narrow" panose="020B0604020202020204" pitchFamily="34" charset="0"/>
              </a:defRPr>
            </a:lvl1pPr>
          </a:lstStyle>
          <a:p>
            <a:r>
              <a:rPr lang="es-ES_tradnl" altLang="en-ES"/>
              <a:t>DIAPOSITIVA</a:t>
            </a:r>
            <a:r>
              <a:rPr lang="es-ES_tradnl" altLang="en-ES" sz="800">
                <a:latin typeface="Arial" panose="020B0604020202020204" pitchFamily="34" charset="0"/>
              </a:rPr>
              <a:t> </a:t>
            </a:r>
            <a:fld id="{56801DCD-C18D-A24A-9C70-474E7DC45AD2}" type="slidenum">
              <a:rPr lang="es-ES_tradnl" altLang="en-ES"/>
              <a:pPr/>
              <a:t>‹#›</a:t>
            </a:fld>
            <a:endParaRPr lang="es-ES_tradnl" altLang="en-ES"/>
          </a:p>
        </p:txBody>
      </p:sp>
      <p:sp>
        <p:nvSpPr>
          <p:cNvPr id="1027" name="Rectangle 3">
            <a:extLst>
              <a:ext uri="{FF2B5EF4-FFF2-40B4-BE49-F238E27FC236}">
                <a16:creationId xmlns:a16="http://schemas.microsoft.com/office/drawing/2014/main" id="{ECC181E1-E11E-3872-8753-4F7BF04342BC}"/>
              </a:ext>
            </a:extLst>
          </p:cNvPr>
          <p:cNvSpPr>
            <a:spLocks noChangeArrowheads="1"/>
          </p:cNvSpPr>
          <p:nvPr userDrawn="1"/>
        </p:nvSpPr>
        <p:spPr bwMode="auto">
          <a:xfrm>
            <a:off x="3870325" y="-1803400"/>
            <a:ext cx="1841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s-ES">
              <a:latin typeface="Arial" charset="0"/>
              <a:ea typeface="ＭＳ Ｐゴシック" charset="0"/>
              <a:cs typeface="ＭＳ Ｐゴシック"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cs typeface="Geneva" charset="0"/>
        </a:defRPr>
      </a:lvl6pPr>
      <a:lvl7pPr marL="914400" algn="ctr" rtl="0" fontAlgn="base">
        <a:spcBef>
          <a:spcPct val="0"/>
        </a:spcBef>
        <a:spcAft>
          <a:spcPct val="0"/>
        </a:spcAft>
        <a:defRPr sz="4400">
          <a:solidFill>
            <a:schemeClr val="tx2"/>
          </a:solidFill>
          <a:latin typeface="Arial" charset="0"/>
          <a:ea typeface="ＭＳ Ｐゴシック" charset="0"/>
          <a:cs typeface="Geneva" charset="0"/>
        </a:defRPr>
      </a:lvl7pPr>
      <a:lvl8pPr marL="1371600" algn="ctr" rtl="0" fontAlgn="base">
        <a:spcBef>
          <a:spcPct val="0"/>
        </a:spcBef>
        <a:spcAft>
          <a:spcPct val="0"/>
        </a:spcAft>
        <a:defRPr sz="4400">
          <a:solidFill>
            <a:schemeClr val="tx2"/>
          </a:solidFill>
          <a:latin typeface="Arial" charset="0"/>
          <a:ea typeface="ＭＳ Ｐゴシック" charset="0"/>
          <a:cs typeface="Geneva" charset="0"/>
        </a:defRPr>
      </a:lvl8pPr>
      <a:lvl9pPr marL="1828800" algn="ctr" rtl="0" fontAlgn="base">
        <a:spcBef>
          <a:spcPct val="0"/>
        </a:spcBef>
        <a:spcAft>
          <a:spcPct val="0"/>
        </a:spcAft>
        <a:defRPr sz="4400">
          <a:solidFill>
            <a:schemeClr val="tx2"/>
          </a:solidFill>
          <a:latin typeface="Arial" charset="0"/>
          <a:ea typeface="ＭＳ Ｐゴシック" charset="0"/>
          <a:cs typeface="Geneva"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Char char="•"/>
        <a:defRPr sz="2400">
          <a:solidFill>
            <a:schemeClr val="tx1"/>
          </a:solidFill>
          <a:latin typeface="+mn-lt"/>
          <a:ea typeface="Geneva" charset="0"/>
          <a:cs typeface="+mn-cs"/>
        </a:defRPr>
      </a:lvl3pPr>
      <a:lvl4pPr marL="1600200" indent="-228600" algn="l" rtl="0" eaLnBrk="0" fontAlgn="base" hangingPunct="0">
        <a:spcBef>
          <a:spcPct val="20000"/>
        </a:spcBef>
        <a:spcAft>
          <a:spcPct val="0"/>
        </a:spcAft>
        <a:buChar char="–"/>
        <a:defRPr sz="2000">
          <a:solidFill>
            <a:schemeClr val="tx1"/>
          </a:solidFill>
          <a:latin typeface="+mn-lt"/>
          <a:ea typeface="Geneva" charset="0"/>
          <a:cs typeface="+mn-cs"/>
        </a:defRPr>
      </a:lvl4pPr>
      <a:lvl5pPr marL="2057400" indent="-228600" algn="l" rtl="0" eaLnBrk="0" fontAlgn="base" hangingPunct="0">
        <a:spcBef>
          <a:spcPct val="20000"/>
        </a:spcBef>
        <a:spcAft>
          <a:spcPct val="0"/>
        </a:spcAft>
        <a:buChar char="»"/>
        <a:defRPr sz="2000">
          <a:solidFill>
            <a:schemeClr val="tx1"/>
          </a:solidFill>
          <a:latin typeface="+mn-lt"/>
          <a:ea typeface="Geneva" charset="0"/>
          <a:cs typeface="+mn-cs"/>
        </a:defRPr>
      </a:lvl5pPr>
      <a:lvl6pPr marL="2514600" indent="-228600" algn="l" rtl="0" fontAlgn="base">
        <a:spcBef>
          <a:spcPct val="20000"/>
        </a:spcBef>
        <a:spcAft>
          <a:spcPct val="0"/>
        </a:spcAft>
        <a:buChar char="»"/>
        <a:defRPr sz="2000">
          <a:solidFill>
            <a:schemeClr val="tx1"/>
          </a:solidFill>
          <a:latin typeface="+mn-lt"/>
          <a:ea typeface="Geneva" charset="0"/>
          <a:cs typeface="+mn-cs"/>
        </a:defRPr>
      </a:lvl6pPr>
      <a:lvl7pPr marL="2971800" indent="-228600" algn="l" rtl="0" fontAlgn="base">
        <a:spcBef>
          <a:spcPct val="20000"/>
        </a:spcBef>
        <a:spcAft>
          <a:spcPct val="0"/>
        </a:spcAft>
        <a:buChar char="»"/>
        <a:defRPr sz="2000">
          <a:solidFill>
            <a:schemeClr val="tx1"/>
          </a:solidFill>
          <a:latin typeface="+mn-lt"/>
          <a:ea typeface="Geneva" charset="0"/>
          <a:cs typeface="+mn-cs"/>
        </a:defRPr>
      </a:lvl7pPr>
      <a:lvl8pPr marL="3429000" indent="-228600" algn="l" rtl="0" fontAlgn="base">
        <a:spcBef>
          <a:spcPct val="20000"/>
        </a:spcBef>
        <a:spcAft>
          <a:spcPct val="0"/>
        </a:spcAft>
        <a:buChar char="»"/>
        <a:defRPr sz="2000">
          <a:solidFill>
            <a:schemeClr val="tx1"/>
          </a:solidFill>
          <a:latin typeface="+mn-lt"/>
          <a:ea typeface="Geneva" charset="0"/>
          <a:cs typeface="+mn-cs"/>
        </a:defRPr>
      </a:lvl8pPr>
      <a:lvl9pPr marL="3886200" indent="-228600" algn="l" rtl="0" fontAlgn="base">
        <a:spcBef>
          <a:spcPct val="20000"/>
        </a:spcBef>
        <a:spcAft>
          <a:spcPct val="0"/>
        </a:spcAft>
        <a:buChar char="»"/>
        <a:defRPr sz="2000">
          <a:solidFill>
            <a:schemeClr val="tx1"/>
          </a:solidFill>
          <a:latin typeface="+mn-lt"/>
          <a:ea typeface="Geneva" charset="0"/>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jpe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jpe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jpe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2.png"/><Relationship Id="rId4" Type="http://schemas.openxmlformats.org/officeDocument/2006/relationships/image" Target="../media/image15.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jpeg"/><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3.png"/><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E96215E-9CC2-1984-8C3D-349ED7716E03}"/>
              </a:ext>
            </a:extLst>
          </p:cNvPr>
          <p:cNvSpPr txBox="1"/>
          <p:nvPr/>
        </p:nvSpPr>
        <p:spPr>
          <a:xfrm>
            <a:off x="0" y="1628800"/>
            <a:ext cx="9144000" cy="1200329"/>
          </a:xfrm>
          <a:prstGeom prst="rect">
            <a:avLst/>
          </a:prstGeom>
          <a:noFill/>
        </p:spPr>
        <p:txBody>
          <a:bodyPr wrap="square" anchor="ctr">
            <a:spAutoFit/>
          </a:bodyPr>
          <a:lstStyle/>
          <a:p>
            <a:pPr algn="ctr"/>
            <a:r>
              <a:rPr lang="en-US" sz="3600" b="1" dirty="0">
                <a:effectLst/>
                <a:latin typeface="+mj-lt"/>
              </a:rPr>
              <a:t>SPARQL-based Linking of </a:t>
            </a:r>
            <a:br>
              <a:rPr lang="en-US" sz="3600" b="1" dirty="0">
                <a:effectLst/>
                <a:latin typeface="+mj-lt"/>
              </a:rPr>
            </a:br>
            <a:r>
              <a:rPr lang="en-US" sz="3600" b="1" dirty="0">
                <a:effectLst/>
                <a:latin typeface="+mj-lt"/>
              </a:rPr>
              <a:t>Knowledge Graphs </a:t>
            </a:r>
            <a:endParaRPr lang="en-US" sz="3600" dirty="0">
              <a:latin typeface="+mj-lt"/>
            </a:endParaRPr>
          </a:p>
        </p:txBody>
      </p:sp>
      <p:sp>
        <p:nvSpPr>
          <p:cNvPr id="8" name="TextBox 7">
            <a:extLst>
              <a:ext uri="{FF2B5EF4-FFF2-40B4-BE49-F238E27FC236}">
                <a16:creationId xmlns:a16="http://schemas.microsoft.com/office/drawing/2014/main" id="{DAD041C9-84C0-E8CC-0914-A1015B706695}"/>
              </a:ext>
            </a:extLst>
          </p:cNvPr>
          <p:cNvSpPr txBox="1"/>
          <p:nvPr/>
        </p:nvSpPr>
        <p:spPr>
          <a:xfrm>
            <a:off x="-3246" y="3649670"/>
            <a:ext cx="9144000" cy="830997"/>
          </a:xfrm>
          <a:prstGeom prst="rect">
            <a:avLst/>
          </a:prstGeom>
          <a:noFill/>
        </p:spPr>
        <p:txBody>
          <a:bodyPr wrap="square">
            <a:spAutoFit/>
          </a:bodyPr>
          <a:lstStyle/>
          <a:p>
            <a:pPr algn="ctr"/>
            <a:r>
              <a:rPr lang="en-US" sz="2400" dirty="0" err="1">
                <a:effectLst/>
                <a:latin typeface="+mn-lt"/>
              </a:rPr>
              <a:t>Wenqi</a:t>
            </a:r>
            <a:r>
              <a:rPr lang="en-US" sz="2400" dirty="0">
                <a:effectLst/>
                <a:latin typeface="+mn-lt"/>
              </a:rPr>
              <a:t> </a:t>
            </a:r>
            <a:r>
              <a:rPr lang="en-US" dirty="0">
                <a:latin typeface="+mn-lt"/>
              </a:rPr>
              <a:t>Jiang(21A272)</a:t>
            </a:r>
          </a:p>
          <a:p>
            <a:pPr algn="ctr"/>
            <a:r>
              <a:rPr lang="en-US" dirty="0" err="1">
                <a:latin typeface="+mn-lt"/>
              </a:rPr>
              <a:t>wenqi.jiang@alumnos.upm.es</a:t>
            </a:r>
            <a:endParaRPr lang="en-US" dirty="0">
              <a:latin typeface="+mn-lt"/>
            </a:endParaRPr>
          </a:p>
        </p:txBody>
      </p:sp>
      <p:sp>
        <p:nvSpPr>
          <p:cNvPr id="2" name="TextBox 1">
            <a:extLst>
              <a:ext uri="{FF2B5EF4-FFF2-40B4-BE49-F238E27FC236}">
                <a16:creationId xmlns:a16="http://schemas.microsoft.com/office/drawing/2014/main" id="{B810CB9E-5512-78E9-7C75-675AA8D05539}"/>
              </a:ext>
            </a:extLst>
          </p:cNvPr>
          <p:cNvSpPr txBox="1"/>
          <p:nvPr/>
        </p:nvSpPr>
        <p:spPr>
          <a:xfrm>
            <a:off x="-3246" y="5301208"/>
            <a:ext cx="4568754" cy="1200329"/>
          </a:xfrm>
          <a:prstGeom prst="rect">
            <a:avLst/>
          </a:prstGeom>
          <a:noFill/>
        </p:spPr>
        <p:txBody>
          <a:bodyPr wrap="square" rtlCol="0" anchor="ctr">
            <a:spAutoFit/>
          </a:bodyPr>
          <a:lstStyle/>
          <a:p>
            <a:pPr algn="ctr"/>
            <a:r>
              <a:rPr lang="en-US" sz="1800" b="1" dirty="0">
                <a:latin typeface="+mn-lt"/>
              </a:rPr>
              <a:t>Raul Garcia Castro</a:t>
            </a:r>
            <a:br>
              <a:rPr lang="en-US" sz="1800" dirty="0">
                <a:latin typeface="+mn-lt"/>
              </a:rPr>
            </a:br>
            <a:r>
              <a:rPr lang="en-US" sz="1800" dirty="0" err="1">
                <a:latin typeface="+mn-lt"/>
              </a:rPr>
              <a:t>Inteligencia</a:t>
            </a:r>
            <a:r>
              <a:rPr lang="en-US" sz="1800" dirty="0">
                <a:latin typeface="+mn-lt"/>
              </a:rPr>
              <a:t> Artificial</a:t>
            </a:r>
            <a:br>
              <a:rPr lang="en-US" sz="1800" dirty="0">
                <a:latin typeface="+mn-lt"/>
              </a:rPr>
            </a:br>
            <a:r>
              <a:rPr lang="en-US" sz="1800" dirty="0">
                <a:latin typeface="+mn-lt"/>
              </a:rPr>
              <a:t>ETSI </a:t>
            </a:r>
            <a:r>
              <a:rPr lang="en-US" sz="1800" dirty="0" err="1">
                <a:latin typeface="+mn-lt"/>
              </a:rPr>
              <a:t>Informáticos</a:t>
            </a:r>
            <a:br>
              <a:rPr lang="en-US" sz="1800" dirty="0">
                <a:latin typeface="+mn-lt"/>
              </a:rPr>
            </a:br>
            <a:r>
              <a:rPr lang="en-US" sz="1800" dirty="0">
                <a:latin typeface="+mn-lt"/>
              </a:rPr>
              <a:t>Universidad </a:t>
            </a:r>
            <a:r>
              <a:rPr lang="en-US" sz="1800" dirty="0" err="1">
                <a:latin typeface="+mn-lt"/>
              </a:rPr>
              <a:t>Politécnica</a:t>
            </a:r>
            <a:r>
              <a:rPr lang="en-US" sz="1800" dirty="0">
                <a:latin typeface="+mn-lt"/>
              </a:rPr>
              <a:t> de Madrid</a:t>
            </a:r>
          </a:p>
        </p:txBody>
      </p:sp>
      <p:sp>
        <p:nvSpPr>
          <p:cNvPr id="4" name="TextBox 3">
            <a:extLst>
              <a:ext uri="{FF2B5EF4-FFF2-40B4-BE49-F238E27FC236}">
                <a16:creationId xmlns:a16="http://schemas.microsoft.com/office/drawing/2014/main" id="{B9BCC56B-080B-A1F6-F9A0-B21172D1304A}"/>
              </a:ext>
            </a:extLst>
          </p:cNvPr>
          <p:cNvSpPr txBox="1"/>
          <p:nvPr/>
        </p:nvSpPr>
        <p:spPr>
          <a:xfrm>
            <a:off x="4565508" y="5301208"/>
            <a:ext cx="4572000" cy="1200329"/>
          </a:xfrm>
          <a:prstGeom prst="rect">
            <a:avLst/>
          </a:prstGeom>
          <a:noFill/>
        </p:spPr>
        <p:txBody>
          <a:bodyPr wrap="square" anchor="ctr">
            <a:spAutoFit/>
          </a:bodyPr>
          <a:lstStyle/>
          <a:p>
            <a:pPr algn="ctr"/>
            <a:r>
              <a:rPr lang="en-US" sz="1800" b="1" dirty="0">
                <a:effectLst/>
                <a:latin typeface="+mn-lt"/>
              </a:rPr>
              <a:t>Andrea </a:t>
            </a:r>
            <a:r>
              <a:rPr lang="en-US" sz="1800" b="1" dirty="0" err="1">
                <a:effectLst/>
                <a:latin typeface="+mn-lt"/>
              </a:rPr>
              <a:t>Cimmino</a:t>
            </a:r>
            <a:r>
              <a:rPr lang="en-US" sz="1800" b="1" dirty="0">
                <a:effectLst/>
                <a:latin typeface="+mn-lt"/>
              </a:rPr>
              <a:t> Arriaga</a:t>
            </a:r>
            <a:r>
              <a:rPr lang="en-US" sz="1800" dirty="0">
                <a:effectLst/>
                <a:latin typeface="+mn-lt"/>
              </a:rPr>
              <a:t> </a:t>
            </a:r>
            <a:br>
              <a:rPr lang="en-US" sz="1800" dirty="0">
                <a:effectLst/>
                <a:latin typeface="+mn-lt"/>
              </a:rPr>
            </a:br>
            <a:r>
              <a:rPr lang="en-US" sz="1800" dirty="0" err="1">
                <a:effectLst/>
                <a:latin typeface="+mn-lt"/>
              </a:rPr>
              <a:t>Sistemas</a:t>
            </a:r>
            <a:r>
              <a:rPr lang="en-US" sz="1800" dirty="0">
                <a:effectLst/>
                <a:latin typeface="+mn-lt"/>
              </a:rPr>
              <a:t> </a:t>
            </a:r>
            <a:r>
              <a:rPr lang="en-US" sz="1800" dirty="0" err="1">
                <a:effectLst/>
                <a:latin typeface="+mn-lt"/>
              </a:rPr>
              <a:t>Informáticos</a:t>
            </a:r>
            <a:br>
              <a:rPr lang="en-US" sz="1800" dirty="0">
                <a:effectLst/>
                <a:latin typeface="+mn-lt"/>
              </a:rPr>
            </a:br>
            <a:r>
              <a:rPr lang="en-US" sz="1800" dirty="0">
                <a:effectLst/>
                <a:latin typeface="+mn-lt"/>
              </a:rPr>
              <a:t>ETSI </a:t>
            </a:r>
            <a:r>
              <a:rPr lang="en-US" sz="1800" dirty="0" err="1">
                <a:effectLst/>
                <a:latin typeface="+mn-lt"/>
              </a:rPr>
              <a:t>Sistemas</a:t>
            </a:r>
            <a:r>
              <a:rPr lang="en-US" sz="1800" dirty="0">
                <a:effectLst/>
                <a:latin typeface="+mn-lt"/>
              </a:rPr>
              <a:t> </a:t>
            </a:r>
            <a:r>
              <a:rPr lang="en-US" sz="1800" dirty="0" err="1">
                <a:effectLst/>
                <a:latin typeface="+mn-lt"/>
              </a:rPr>
              <a:t>Informáticos</a:t>
            </a:r>
            <a:r>
              <a:rPr lang="en-US" sz="1800" dirty="0">
                <a:effectLst/>
                <a:latin typeface="+mn-lt"/>
              </a:rPr>
              <a:t> </a:t>
            </a:r>
            <a:br>
              <a:rPr lang="en-US" sz="1800" dirty="0">
                <a:effectLst/>
                <a:latin typeface="+mn-lt"/>
              </a:rPr>
            </a:br>
            <a:r>
              <a:rPr lang="en-US" sz="1800" dirty="0">
                <a:effectLst/>
                <a:latin typeface="+mn-lt"/>
              </a:rPr>
              <a:t>Universidad </a:t>
            </a:r>
            <a:r>
              <a:rPr lang="en-US" sz="1800" dirty="0" err="1">
                <a:effectLst/>
                <a:latin typeface="+mn-lt"/>
              </a:rPr>
              <a:t>Politécnica</a:t>
            </a:r>
            <a:r>
              <a:rPr lang="en-US" sz="1800" dirty="0">
                <a:effectLst/>
                <a:latin typeface="+mn-lt"/>
              </a:rPr>
              <a:t> de Madrid </a:t>
            </a:r>
            <a:endParaRPr lang="en-US" sz="1800"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9</a:t>
            </a:fld>
            <a:endParaRPr lang="es-ES_tradnl" altLang="en-ES" sz="1000">
              <a:solidFill>
                <a:srgbClr val="FFFFFF"/>
              </a:solidFill>
              <a:latin typeface="Arial Narrow" panose="020B0604020202020204" pitchFamily="34" charset="0"/>
            </a:endParaRPr>
          </a:p>
        </p:txBody>
      </p:sp>
      <p:sp>
        <p:nvSpPr>
          <p:cNvPr id="7" name="TextBox 6">
            <a:extLst>
              <a:ext uri="{FF2B5EF4-FFF2-40B4-BE49-F238E27FC236}">
                <a16:creationId xmlns:a16="http://schemas.microsoft.com/office/drawing/2014/main" id="{748B57CE-1864-1E69-6C76-9A2060B7BC7B}"/>
              </a:ext>
            </a:extLst>
          </p:cNvPr>
          <p:cNvSpPr txBox="1"/>
          <p:nvPr/>
        </p:nvSpPr>
        <p:spPr>
          <a:xfrm>
            <a:off x="0" y="644495"/>
            <a:ext cx="9144000" cy="646331"/>
          </a:xfrm>
          <a:prstGeom prst="rect">
            <a:avLst/>
          </a:prstGeom>
          <a:noFill/>
        </p:spPr>
        <p:txBody>
          <a:bodyPr wrap="square" anchor="ctr">
            <a:spAutoFit/>
          </a:bodyPr>
          <a:lstStyle/>
          <a:p>
            <a:pPr algn="ctr"/>
            <a:r>
              <a:rPr lang="en-US" sz="3600" b="1" dirty="0"/>
              <a:t>SPARQL</a:t>
            </a:r>
            <a:endParaRPr lang="en-US" dirty="0"/>
          </a:p>
        </p:txBody>
      </p:sp>
      <p:sp>
        <p:nvSpPr>
          <p:cNvPr id="2" name="TextBox 1">
            <a:extLst>
              <a:ext uri="{FF2B5EF4-FFF2-40B4-BE49-F238E27FC236}">
                <a16:creationId xmlns:a16="http://schemas.microsoft.com/office/drawing/2014/main" id="{05D471C2-12B3-CCB5-AAF5-B9B49E6362B8}"/>
              </a:ext>
            </a:extLst>
          </p:cNvPr>
          <p:cNvSpPr txBox="1"/>
          <p:nvPr/>
        </p:nvSpPr>
        <p:spPr>
          <a:xfrm>
            <a:off x="0" y="2361715"/>
            <a:ext cx="9144000" cy="2585323"/>
          </a:xfrm>
          <a:prstGeom prst="rect">
            <a:avLst/>
          </a:prstGeom>
          <a:noFill/>
        </p:spPr>
        <p:txBody>
          <a:bodyPr wrap="square">
            <a:spAutoFit/>
          </a:bodyPr>
          <a:lstStyle/>
          <a:p>
            <a:r>
              <a:rPr lang="en-ES" sz="1800" dirty="0"/>
              <a:t>PREFIX oeg: &lt;https://oeg.fi.upm.es/researcher#&gt;</a:t>
            </a:r>
          </a:p>
          <a:p>
            <a:r>
              <a:rPr lang="en-ES" sz="1800" dirty="0"/>
              <a:t>PREFIX github: &lt;https://github.com/oeg-upm/&gt;</a:t>
            </a:r>
          </a:p>
          <a:p>
            <a:r>
              <a:rPr lang="en-ES" sz="1800" dirty="0"/>
              <a:t>PREFIX vcard: &lt;http://www.w3.org/2006/vcard/ns#&gt;</a:t>
            </a:r>
          </a:p>
          <a:p>
            <a:endParaRPr lang="en-ES" sz="1800" dirty="0"/>
          </a:p>
          <a:p>
            <a:r>
              <a:rPr lang="en-ES" sz="1800" dirty="0"/>
              <a:t>SELECT </a:t>
            </a:r>
            <a:r>
              <a:rPr lang="en-ES" sz="1800" b="1" dirty="0">
                <a:solidFill>
                  <a:srgbClr val="FF0000"/>
                </a:solidFill>
              </a:rPr>
              <a:t>?name ?projectName</a:t>
            </a:r>
            <a:r>
              <a:rPr lang="en-ES" sz="1800" dirty="0"/>
              <a:t> WHERE {</a:t>
            </a:r>
          </a:p>
          <a:p>
            <a:r>
              <a:rPr lang="en-ES" sz="1800" dirty="0"/>
              <a:t>  ?researcher vcard:hasProject ?project;</a:t>
            </a:r>
          </a:p>
          <a:p>
            <a:r>
              <a:rPr lang="en-ES" sz="1800" dirty="0"/>
              <a:t>    vcard:hasName </a:t>
            </a:r>
            <a:r>
              <a:rPr lang="en-ES" sz="1800" b="1" dirty="0">
                <a:solidFill>
                  <a:srgbClr val="FF0000"/>
                </a:solidFill>
              </a:rPr>
              <a:t>?name</a:t>
            </a:r>
            <a:r>
              <a:rPr lang="en-ES" sz="1800" dirty="0"/>
              <a:t>.</a:t>
            </a:r>
          </a:p>
          <a:p>
            <a:r>
              <a:rPr lang="en-ES" sz="1800" dirty="0"/>
              <a:t>  ?project vcard:hasName </a:t>
            </a:r>
            <a:r>
              <a:rPr lang="en-ES" sz="1800" b="1" dirty="0">
                <a:solidFill>
                  <a:srgbClr val="FF0000"/>
                </a:solidFill>
              </a:rPr>
              <a:t>?projectName</a:t>
            </a:r>
            <a:r>
              <a:rPr lang="en-ES" sz="1800" dirty="0"/>
              <a:t>.</a:t>
            </a:r>
          </a:p>
          <a:p>
            <a:r>
              <a:rPr lang="en-ES" sz="1800" dirty="0"/>
              <a:t>}</a:t>
            </a:r>
          </a:p>
        </p:txBody>
      </p:sp>
      <p:sp>
        <p:nvSpPr>
          <p:cNvPr id="11" name="TextBox 10">
            <a:extLst>
              <a:ext uri="{FF2B5EF4-FFF2-40B4-BE49-F238E27FC236}">
                <a16:creationId xmlns:a16="http://schemas.microsoft.com/office/drawing/2014/main" id="{E7C53689-7C05-8A7C-36A7-42DC28DBA04F}"/>
              </a:ext>
            </a:extLst>
          </p:cNvPr>
          <p:cNvSpPr txBox="1"/>
          <p:nvPr/>
        </p:nvSpPr>
        <p:spPr>
          <a:xfrm>
            <a:off x="0" y="1410772"/>
            <a:ext cx="9144000" cy="830997"/>
          </a:xfrm>
          <a:prstGeom prst="rect">
            <a:avLst/>
          </a:prstGeom>
          <a:noFill/>
        </p:spPr>
        <p:txBody>
          <a:bodyPr wrap="square">
            <a:spAutoFit/>
          </a:bodyPr>
          <a:lstStyle/>
          <a:p>
            <a:r>
              <a:rPr lang="en-US" sz="2400" dirty="0">
                <a:effectLst/>
                <a:latin typeface="+mn-lt"/>
              </a:rPr>
              <a:t>Getting the names of all researchers and the GitHub projects they are working on. </a:t>
            </a:r>
            <a:endParaRPr lang="en-US" dirty="0">
              <a:latin typeface="+mn-lt"/>
            </a:endParaRPr>
          </a:p>
        </p:txBody>
      </p:sp>
      <p:pic>
        <p:nvPicPr>
          <p:cNvPr id="12" name="Picture 11">
            <a:extLst>
              <a:ext uri="{FF2B5EF4-FFF2-40B4-BE49-F238E27FC236}">
                <a16:creationId xmlns:a16="http://schemas.microsoft.com/office/drawing/2014/main" id="{FBCA0C6C-B840-D871-66CF-DEAA46752709}"/>
              </a:ext>
            </a:extLst>
          </p:cNvPr>
          <p:cNvPicPr>
            <a:picLocks noChangeAspect="1"/>
          </p:cNvPicPr>
          <p:nvPr/>
        </p:nvPicPr>
        <p:blipFill>
          <a:blip r:embed="rId4"/>
          <a:stretch>
            <a:fillRect/>
          </a:stretch>
        </p:blipFill>
        <p:spPr>
          <a:xfrm>
            <a:off x="2087978" y="5066984"/>
            <a:ext cx="4968044" cy="1070889"/>
          </a:xfrm>
          <a:prstGeom prst="rect">
            <a:avLst/>
          </a:prstGeom>
        </p:spPr>
      </p:pic>
    </p:spTree>
    <p:extLst>
      <p:ext uri="{BB962C8B-B14F-4D97-AF65-F5344CB8AC3E}">
        <p14:creationId xmlns:p14="http://schemas.microsoft.com/office/powerpoint/2010/main" val="3513125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10</a:t>
            </a:fld>
            <a:endParaRPr lang="es-ES_tradnl" altLang="en-ES" sz="1000">
              <a:solidFill>
                <a:srgbClr val="FFFFFF"/>
              </a:solidFill>
              <a:latin typeface="Arial Narrow" panose="020B0604020202020204" pitchFamily="34" charset="0"/>
            </a:endParaRPr>
          </a:p>
        </p:txBody>
      </p:sp>
      <p:sp>
        <p:nvSpPr>
          <p:cNvPr id="9" name="TextBox 8">
            <a:extLst>
              <a:ext uri="{FF2B5EF4-FFF2-40B4-BE49-F238E27FC236}">
                <a16:creationId xmlns:a16="http://schemas.microsoft.com/office/drawing/2014/main" id="{8C3D2630-5F9F-0729-0899-4C642C377FBA}"/>
              </a:ext>
            </a:extLst>
          </p:cNvPr>
          <p:cNvSpPr txBox="1"/>
          <p:nvPr/>
        </p:nvSpPr>
        <p:spPr>
          <a:xfrm>
            <a:off x="0" y="1844824"/>
            <a:ext cx="9144000" cy="461665"/>
          </a:xfrm>
          <a:prstGeom prst="rect">
            <a:avLst/>
          </a:prstGeom>
          <a:noFill/>
        </p:spPr>
        <p:txBody>
          <a:bodyPr wrap="square">
            <a:spAutoFit/>
          </a:bodyPr>
          <a:lstStyle/>
          <a:p>
            <a:endParaRPr lang="en-US" dirty="0"/>
          </a:p>
        </p:txBody>
      </p:sp>
      <p:sp>
        <p:nvSpPr>
          <p:cNvPr id="3" name="TextBox 2">
            <a:extLst>
              <a:ext uri="{FF2B5EF4-FFF2-40B4-BE49-F238E27FC236}">
                <a16:creationId xmlns:a16="http://schemas.microsoft.com/office/drawing/2014/main" id="{4BACA2A1-D74D-5C32-8948-57D61F19BCD8}"/>
              </a:ext>
            </a:extLst>
          </p:cNvPr>
          <p:cNvSpPr txBox="1"/>
          <p:nvPr/>
        </p:nvSpPr>
        <p:spPr>
          <a:xfrm>
            <a:off x="2211787" y="1336992"/>
            <a:ext cx="4716016" cy="1477328"/>
          </a:xfrm>
          <a:prstGeom prst="rect">
            <a:avLst/>
          </a:prstGeom>
          <a:noFill/>
        </p:spPr>
        <p:txBody>
          <a:bodyPr wrap="square">
            <a:spAutoFit/>
          </a:bodyPr>
          <a:lstStyle/>
          <a:p>
            <a:r>
              <a:rPr lang="en-ES" sz="1800" b="1" dirty="0">
                <a:solidFill>
                  <a:srgbClr val="FF0000"/>
                </a:solidFill>
              </a:rPr>
              <a:t>SELECT</a:t>
            </a:r>
            <a:r>
              <a:rPr lang="en-ES" sz="1800" dirty="0"/>
              <a:t> ?name ?projectName </a:t>
            </a:r>
            <a:r>
              <a:rPr lang="en-ES" sz="1800" b="1" dirty="0">
                <a:solidFill>
                  <a:srgbClr val="FF0000"/>
                </a:solidFill>
              </a:rPr>
              <a:t>WHERE</a:t>
            </a:r>
            <a:r>
              <a:rPr lang="en-ES" sz="1800" dirty="0"/>
              <a:t> {</a:t>
            </a:r>
          </a:p>
          <a:p>
            <a:r>
              <a:rPr lang="en-ES" sz="1800" dirty="0"/>
              <a:t>  ?researcher vcard:hasProject ?project;</a:t>
            </a:r>
          </a:p>
          <a:p>
            <a:r>
              <a:rPr lang="en-ES" sz="1800" dirty="0"/>
              <a:t>    vcard:hasName ?name.</a:t>
            </a:r>
          </a:p>
          <a:p>
            <a:r>
              <a:rPr lang="en-ES" sz="1800" dirty="0"/>
              <a:t>  ?project vcard:hasName ?projectName.</a:t>
            </a:r>
          </a:p>
          <a:p>
            <a:r>
              <a:rPr lang="en-ES" sz="1800" dirty="0"/>
              <a:t>}</a:t>
            </a:r>
          </a:p>
        </p:txBody>
      </p:sp>
      <p:sp>
        <p:nvSpPr>
          <p:cNvPr id="6" name="TextBox 5">
            <a:extLst>
              <a:ext uri="{FF2B5EF4-FFF2-40B4-BE49-F238E27FC236}">
                <a16:creationId xmlns:a16="http://schemas.microsoft.com/office/drawing/2014/main" id="{1762F6EE-FF64-08F7-6A1F-4F55B5130682}"/>
              </a:ext>
            </a:extLst>
          </p:cNvPr>
          <p:cNvSpPr txBox="1"/>
          <p:nvPr/>
        </p:nvSpPr>
        <p:spPr>
          <a:xfrm>
            <a:off x="-2205" y="3274239"/>
            <a:ext cx="9144000" cy="2554545"/>
          </a:xfrm>
          <a:prstGeom prst="rect">
            <a:avLst/>
          </a:prstGeom>
          <a:noFill/>
        </p:spPr>
        <p:txBody>
          <a:bodyPr wrap="square">
            <a:spAutoFit/>
          </a:bodyPr>
          <a:lstStyle/>
          <a:p>
            <a:pPr marL="342900" indent="-342900">
              <a:buFont typeface="Arial" panose="020B0604020202020204" pitchFamily="34" charset="0"/>
              <a:buChar char="•"/>
            </a:pPr>
            <a:r>
              <a:rPr lang="en-US" sz="2000" dirty="0">
                <a:effectLst/>
                <a:latin typeface="+mn-lt"/>
              </a:rPr>
              <a:t>A </a:t>
            </a:r>
            <a:r>
              <a:rPr lang="en-US" sz="1600" dirty="0">
                <a:effectLst/>
                <a:latin typeface="+mn-lt"/>
              </a:rPr>
              <a:t>SELECT </a:t>
            </a:r>
            <a:r>
              <a:rPr lang="en-US" sz="2000" dirty="0">
                <a:effectLst/>
                <a:latin typeface="+mn-lt"/>
              </a:rPr>
              <a:t>clause, which says how the results will be given back to the user. SPARQL return data in different ways, the </a:t>
            </a:r>
            <a:r>
              <a:rPr lang="en-US" sz="2000" b="1" dirty="0">
                <a:solidFill>
                  <a:srgbClr val="FF0000"/>
                </a:solidFill>
                <a:effectLst/>
                <a:latin typeface="+mn-lt"/>
              </a:rPr>
              <a:t>table</a:t>
            </a:r>
            <a:r>
              <a:rPr lang="en-US" sz="2000" dirty="0">
                <a:effectLst/>
                <a:latin typeface="+mn-lt"/>
              </a:rPr>
              <a:t> result with </a:t>
            </a:r>
            <a:r>
              <a:rPr lang="en-US" sz="1600" dirty="0">
                <a:effectLst/>
                <a:latin typeface="+mn-lt"/>
              </a:rPr>
              <a:t>SELECT</a:t>
            </a:r>
            <a:r>
              <a:rPr lang="en-US" sz="2000" dirty="0">
                <a:effectLst/>
                <a:latin typeface="+mn-lt"/>
              </a:rPr>
              <a:t>, the </a:t>
            </a:r>
            <a:r>
              <a:rPr lang="en-US" sz="2000" b="1" dirty="0">
                <a:solidFill>
                  <a:srgbClr val="FF0000"/>
                </a:solidFill>
                <a:effectLst/>
                <a:latin typeface="+mn-lt"/>
              </a:rPr>
              <a:t>graph</a:t>
            </a:r>
            <a:r>
              <a:rPr lang="en-US" sz="2000" dirty="0">
                <a:effectLst/>
                <a:latin typeface="+mn-lt"/>
              </a:rPr>
              <a:t> result with </a:t>
            </a:r>
            <a:r>
              <a:rPr lang="en-US" sz="1600" dirty="0">
                <a:effectLst/>
                <a:latin typeface="+mn-lt"/>
              </a:rPr>
              <a:t>DESCRIBE </a:t>
            </a:r>
            <a:r>
              <a:rPr lang="en-US" sz="2000" dirty="0">
                <a:effectLst/>
                <a:latin typeface="+mn-lt"/>
              </a:rPr>
              <a:t>or </a:t>
            </a:r>
            <a:r>
              <a:rPr lang="en-US" sz="1600" dirty="0">
                <a:effectLst/>
                <a:latin typeface="+mn-lt"/>
              </a:rPr>
              <a:t>CONSTRUCT</a:t>
            </a:r>
            <a:r>
              <a:rPr lang="en-US" sz="2000" dirty="0">
                <a:effectLst/>
                <a:latin typeface="+mn-lt"/>
              </a:rPr>
              <a:t>, or the </a:t>
            </a:r>
            <a:r>
              <a:rPr lang="en-US" sz="2000" b="1" dirty="0" err="1">
                <a:solidFill>
                  <a:srgbClr val="FF0000"/>
                </a:solidFill>
                <a:effectLst/>
                <a:latin typeface="+mn-lt"/>
              </a:rPr>
              <a:t>boolean</a:t>
            </a:r>
            <a:r>
              <a:rPr lang="en-US" sz="2000" b="1" dirty="0">
                <a:solidFill>
                  <a:srgbClr val="FF0000"/>
                </a:solidFill>
                <a:effectLst/>
                <a:latin typeface="+mn-lt"/>
              </a:rPr>
              <a:t> answer</a:t>
            </a:r>
            <a:r>
              <a:rPr lang="en-US" sz="2000" dirty="0">
                <a:effectLst/>
                <a:latin typeface="+mn-lt"/>
              </a:rPr>
              <a:t> with </a:t>
            </a:r>
            <a:r>
              <a:rPr lang="en-US" sz="1600" dirty="0">
                <a:effectLst/>
                <a:latin typeface="+mn-lt"/>
              </a:rPr>
              <a:t>ASK</a:t>
            </a:r>
            <a:r>
              <a:rPr lang="en-US" sz="2000" dirty="0">
                <a:effectLst/>
                <a:latin typeface="+mn-lt"/>
              </a:rPr>
              <a:t>. </a:t>
            </a:r>
          </a:p>
          <a:p>
            <a:pPr marL="342900" indent="-342900">
              <a:buFont typeface="Arial" panose="020B0604020202020204" pitchFamily="34" charset="0"/>
              <a:buChar char="•"/>
            </a:pPr>
            <a:r>
              <a:rPr lang="en-US" sz="2000" dirty="0">
                <a:effectLst/>
                <a:latin typeface="+mn-lt"/>
              </a:rPr>
              <a:t>A </a:t>
            </a:r>
            <a:r>
              <a:rPr lang="en-US" sz="1600" dirty="0">
                <a:effectLst/>
                <a:latin typeface="+mn-lt"/>
              </a:rPr>
              <a:t>WHERE </a:t>
            </a:r>
            <a:r>
              <a:rPr lang="en-US" sz="2000" dirty="0">
                <a:effectLst/>
                <a:latin typeface="+mn-lt"/>
              </a:rPr>
              <a:t>clause is constructed from </a:t>
            </a:r>
            <a:r>
              <a:rPr lang="en-US" sz="2000" b="1" dirty="0">
                <a:solidFill>
                  <a:srgbClr val="FF0000"/>
                </a:solidFill>
                <a:effectLst/>
                <a:latin typeface="+mn-lt"/>
              </a:rPr>
              <a:t>a graph pattern</a:t>
            </a:r>
            <a:r>
              <a:rPr lang="en-US" sz="2000" dirty="0">
                <a:effectLst/>
                <a:latin typeface="+mn-lt"/>
              </a:rPr>
              <a:t>. Informally, this sentence is represented by a pattern corresponding to an RDF network. In addition, more complicated expressions (patterns) that are created using </a:t>
            </a:r>
            <a:r>
              <a:rPr lang="en-US" sz="2000" b="1" dirty="0">
                <a:solidFill>
                  <a:srgbClr val="FF0000"/>
                </a:solidFill>
                <a:effectLst/>
                <a:latin typeface="+mn-lt"/>
              </a:rPr>
              <a:t>advanced operators</a:t>
            </a:r>
            <a:r>
              <a:rPr lang="en-US" sz="2000" dirty="0">
                <a:effectLst/>
                <a:latin typeface="+mn-lt"/>
              </a:rPr>
              <a:t> are also permitted</a:t>
            </a:r>
            <a:r>
              <a:rPr lang="en-US" sz="2000" dirty="0">
                <a:latin typeface="+mn-lt"/>
              </a:rPr>
              <a:t>, like filter etc.</a:t>
            </a:r>
            <a:endParaRPr lang="en-US" sz="2000" dirty="0">
              <a:effectLst/>
              <a:latin typeface="+mn-lt"/>
            </a:endParaRPr>
          </a:p>
          <a:p>
            <a:pPr marL="342900" indent="-342900">
              <a:buFont typeface="Arial" panose="020B0604020202020204" pitchFamily="34" charset="0"/>
              <a:buChar char="•"/>
            </a:pPr>
            <a:r>
              <a:rPr lang="en-US" sz="2000" dirty="0">
                <a:effectLst/>
                <a:latin typeface="+mn-lt"/>
              </a:rPr>
              <a:t>A </a:t>
            </a:r>
            <a:r>
              <a:rPr lang="en-US" sz="1600" dirty="0">
                <a:effectLst/>
                <a:latin typeface="+mn-lt"/>
              </a:rPr>
              <a:t>FROM </a:t>
            </a:r>
            <a:r>
              <a:rPr lang="en-US" sz="2000" dirty="0">
                <a:effectLst/>
                <a:latin typeface="+mn-lt"/>
              </a:rPr>
              <a:t>clause, which specifies the sources or endpoints to be queried.</a:t>
            </a:r>
          </a:p>
        </p:txBody>
      </p:sp>
      <p:sp>
        <p:nvSpPr>
          <p:cNvPr id="10" name="TextBox 9">
            <a:extLst>
              <a:ext uri="{FF2B5EF4-FFF2-40B4-BE49-F238E27FC236}">
                <a16:creationId xmlns:a16="http://schemas.microsoft.com/office/drawing/2014/main" id="{E4246789-0676-DD6B-4E19-D0EAE27D6E62}"/>
              </a:ext>
            </a:extLst>
          </p:cNvPr>
          <p:cNvSpPr txBox="1"/>
          <p:nvPr/>
        </p:nvSpPr>
        <p:spPr>
          <a:xfrm>
            <a:off x="0" y="644495"/>
            <a:ext cx="9144000" cy="646331"/>
          </a:xfrm>
          <a:prstGeom prst="rect">
            <a:avLst/>
          </a:prstGeom>
          <a:noFill/>
        </p:spPr>
        <p:txBody>
          <a:bodyPr wrap="square" anchor="ctr">
            <a:spAutoFit/>
          </a:bodyPr>
          <a:lstStyle/>
          <a:p>
            <a:pPr algn="ctr"/>
            <a:r>
              <a:rPr lang="en-US" sz="3600" b="1" dirty="0"/>
              <a:t>SPARQL</a:t>
            </a:r>
            <a:endParaRPr lang="en-US" dirty="0"/>
          </a:p>
        </p:txBody>
      </p:sp>
    </p:spTree>
    <p:extLst>
      <p:ext uri="{BB962C8B-B14F-4D97-AF65-F5344CB8AC3E}">
        <p14:creationId xmlns:p14="http://schemas.microsoft.com/office/powerpoint/2010/main" val="2689091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11</a:t>
            </a:fld>
            <a:endParaRPr lang="es-ES_tradnl" altLang="en-ES" sz="1000">
              <a:solidFill>
                <a:srgbClr val="FFFFFF"/>
              </a:solidFill>
              <a:latin typeface="Arial Narrow" panose="020B0604020202020204" pitchFamily="34" charset="0"/>
            </a:endParaRPr>
          </a:p>
        </p:txBody>
      </p:sp>
      <p:sp>
        <p:nvSpPr>
          <p:cNvPr id="9" name="TextBox 8">
            <a:extLst>
              <a:ext uri="{FF2B5EF4-FFF2-40B4-BE49-F238E27FC236}">
                <a16:creationId xmlns:a16="http://schemas.microsoft.com/office/drawing/2014/main" id="{8C3D2630-5F9F-0729-0899-4C642C377FBA}"/>
              </a:ext>
            </a:extLst>
          </p:cNvPr>
          <p:cNvSpPr txBox="1"/>
          <p:nvPr/>
        </p:nvSpPr>
        <p:spPr>
          <a:xfrm>
            <a:off x="0" y="1844824"/>
            <a:ext cx="9144000" cy="461665"/>
          </a:xfrm>
          <a:prstGeom prst="rect">
            <a:avLst/>
          </a:prstGeom>
          <a:noFill/>
        </p:spPr>
        <p:txBody>
          <a:bodyPr wrap="square">
            <a:spAutoFit/>
          </a:bodyPr>
          <a:lstStyle/>
          <a:p>
            <a:endParaRPr lang="en-US" dirty="0"/>
          </a:p>
        </p:txBody>
      </p:sp>
      <p:pic>
        <p:nvPicPr>
          <p:cNvPr id="5" name="Picture 4" descr="Graphical user interface&#10;&#10;Description automatically generated">
            <a:extLst>
              <a:ext uri="{FF2B5EF4-FFF2-40B4-BE49-F238E27FC236}">
                <a16:creationId xmlns:a16="http://schemas.microsoft.com/office/drawing/2014/main" id="{2D16F57A-44D0-F664-15F7-B5CFB2013223}"/>
              </a:ext>
            </a:extLst>
          </p:cNvPr>
          <p:cNvPicPr>
            <a:picLocks noChangeAspect="1"/>
          </p:cNvPicPr>
          <p:nvPr/>
        </p:nvPicPr>
        <p:blipFill>
          <a:blip r:embed="rId4"/>
          <a:stretch>
            <a:fillRect/>
          </a:stretch>
        </p:blipFill>
        <p:spPr>
          <a:xfrm>
            <a:off x="62157" y="1958053"/>
            <a:ext cx="4572898" cy="4416648"/>
          </a:xfrm>
          <a:prstGeom prst="rect">
            <a:avLst/>
          </a:prstGeom>
        </p:spPr>
      </p:pic>
      <p:sp>
        <p:nvSpPr>
          <p:cNvPr id="11" name="TextBox 10">
            <a:extLst>
              <a:ext uri="{FF2B5EF4-FFF2-40B4-BE49-F238E27FC236}">
                <a16:creationId xmlns:a16="http://schemas.microsoft.com/office/drawing/2014/main" id="{4FDEAFD5-E637-D651-1327-E7159F794D65}"/>
              </a:ext>
            </a:extLst>
          </p:cNvPr>
          <p:cNvSpPr txBox="1"/>
          <p:nvPr/>
        </p:nvSpPr>
        <p:spPr>
          <a:xfrm>
            <a:off x="4635055" y="1658754"/>
            <a:ext cx="4401441" cy="4832092"/>
          </a:xfrm>
          <a:prstGeom prst="rect">
            <a:avLst/>
          </a:prstGeom>
          <a:noFill/>
        </p:spPr>
        <p:txBody>
          <a:bodyPr wrap="square">
            <a:spAutoFit/>
          </a:bodyPr>
          <a:lstStyle/>
          <a:p>
            <a:pPr marL="457200" indent="-457200">
              <a:buAutoNum type="arabicPeriod"/>
            </a:pPr>
            <a:r>
              <a:rPr lang="en-US" sz="2200" dirty="0">
                <a:effectLst/>
                <a:latin typeface="+mn-lt"/>
              </a:rPr>
              <a:t>The </a:t>
            </a:r>
            <a:r>
              <a:rPr lang="en-US" sz="2200" b="1" dirty="0">
                <a:effectLst/>
                <a:latin typeface="+mn-lt"/>
              </a:rPr>
              <a:t>RDF </a:t>
            </a:r>
            <a:r>
              <a:rPr lang="en-US" sz="2200" dirty="0">
                <a:effectLst/>
                <a:latin typeface="+mn-lt"/>
              </a:rPr>
              <a:t>API, which is used to create and manipulate RDF graphs.</a:t>
            </a:r>
            <a:endParaRPr lang="en-US" sz="2200" dirty="0">
              <a:latin typeface="+mn-lt"/>
            </a:endParaRPr>
          </a:p>
          <a:p>
            <a:pPr marL="457200" indent="-457200">
              <a:buAutoNum type="arabicPeriod"/>
            </a:pPr>
            <a:r>
              <a:rPr lang="en-US" sz="2200" dirty="0">
                <a:effectLst/>
                <a:latin typeface="+mn-lt"/>
              </a:rPr>
              <a:t>The </a:t>
            </a:r>
            <a:r>
              <a:rPr lang="en-US" sz="2200" b="1" dirty="0">
                <a:effectLst/>
                <a:latin typeface="+mn-lt"/>
              </a:rPr>
              <a:t>Ontology </a:t>
            </a:r>
            <a:r>
              <a:rPr lang="en-US" sz="2200" dirty="0">
                <a:effectLst/>
                <a:latin typeface="+mn-lt"/>
              </a:rPr>
              <a:t>API, which provides a consistent programming interface for ontology application development, independent of which ontology language which using in the programs.</a:t>
            </a:r>
            <a:endParaRPr lang="en-US" sz="2200" dirty="0">
              <a:latin typeface="+mn-lt"/>
            </a:endParaRPr>
          </a:p>
          <a:p>
            <a:pPr marL="457200" indent="-457200">
              <a:buAutoNum type="arabicPeriod"/>
            </a:pPr>
            <a:r>
              <a:rPr lang="en-US" sz="2200" dirty="0">
                <a:effectLst/>
                <a:latin typeface="+mn-lt"/>
              </a:rPr>
              <a:t>The </a:t>
            </a:r>
            <a:r>
              <a:rPr lang="en-US" sz="2200" b="1" dirty="0">
                <a:effectLst/>
                <a:latin typeface="+mn-lt"/>
              </a:rPr>
              <a:t>SPARQL </a:t>
            </a:r>
            <a:r>
              <a:rPr lang="en-US" sz="2200" dirty="0">
                <a:effectLst/>
                <a:latin typeface="+mn-lt"/>
              </a:rPr>
              <a:t>API, which is a query engine for Jena that supports the SPARQL RDF Query language. </a:t>
            </a:r>
          </a:p>
        </p:txBody>
      </p:sp>
      <p:sp>
        <p:nvSpPr>
          <p:cNvPr id="12" name="TextBox 11">
            <a:extLst>
              <a:ext uri="{FF2B5EF4-FFF2-40B4-BE49-F238E27FC236}">
                <a16:creationId xmlns:a16="http://schemas.microsoft.com/office/drawing/2014/main" id="{A52ED60A-28E0-C08F-6653-3E790BBBCDC1}"/>
              </a:ext>
            </a:extLst>
          </p:cNvPr>
          <p:cNvSpPr txBox="1"/>
          <p:nvPr/>
        </p:nvSpPr>
        <p:spPr>
          <a:xfrm>
            <a:off x="0" y="644495"/>
            <a:ext cx="9144000" cy="646331"/>
          </a:xfrm>
          <a:prstGeom prst="rect">
            <a:avLst/>
          </a:prstGeom>
          <a:noFill/>
        </p:spPr>
        <p:txBody>
          <a:bodyPr wrap="square" anchor="ctr">
            <a:spAutoFit/>
          </a:bodyPr>
          <a:lstStyle/>
          <a:p>
            <a:pPr algn="ctr"/>
            <a:r>
              <a:rPr lang="en-US" sz="3600" b="1" dirty="0"/>
              <a:t>Jena Architecture</a:t>
            </a:r>
            <a:endParaRPr lang="en-US" dirty="0"/>
          </a:p>
        </p:txBody>
      </p:sp>
    </p:spTree>
    <p:extLst>
      <p:ext uri="{BB962C8B-B14F-4D97-AF65-F5344CB8AC3E}">
        <p14:creationId xmlns:p14="http://schemas.microsoft.com/office/powerpoint/2010/main" val="4097314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12</a:t>
            </a:fld>
            <a:endParaRPr lang="es-ES_tradnl" altLang="en-ES" sz="1000">
              <a:solidFill>
                <a:srgbClr val="FFFFFF"/>
              </a:solidFill>
              <a:latin typeface="Arial Narrow" panose="020B0604020202020204" pitchFamily="34" charset="0"/>
            </a:endParaRPr>
          </a:p>
        </p:txBody>
      </p:sp>
      <p:sp>
        <p:nvSpPr>
          <p:cNvPr id="9" name="TextBox 8">
            <a:extLst>
              <a:ext uri="{FF2B5EF4-FFF2-40B4-BE49-F238E27FC236}">
                <a16:creationId xmlns:a16="http://schemas.microsoft.com/office/drawing/2014/main" id="{8C3D2630-5F9F-0729-0899-4C642C377FBA}"/>
              </a:ext>
            </a:extLst>
          </p:cNvPr>
          <p:cNvSpPr txBox="1"/>
          <p:nvPr/>
        </p:nvSpPr>
        <p:spPr>
          <a:xfrm>
            <a:off x="0" y="1844824"/>
            <a:ext cx="9144000" cy="461665"/>
          </a:xfrm>
          <a:prstGeom prst="rect">
            <a:avLst/>
          </a:prstGeom>
          <a:noFill/>
        </p:spPr>
        <p:txBody>
          <a:bodyPr wrap="square">
            <a:spAutoFit/>
          </a:bodyPr>
          <a:lstStyle/>
          <a:p>
            <a:endParaRPr lang="en-US" dirty="0"/>
          </a:p>
        </p:txBody>
      </p:sp>
      <p:sp>
        <p:nvSpPr>
          <p:cNvPr id="3" name="TextBox 2">
            <a:extLst>
              <a:ext uri="{FF2B5EF4-FFF2-40B4-BE49-F238E27FC236}">
                <a16:creationId xmlns:a16="http://schemas.microsoft.com/office/drawing/2014/main" id="{F23BBEDC-B84A-577B-84B5-6EE7DDDE0FF2}"/>
              </a:ext>
            </a:extLst>
          </p:cNvPr>
          <p:cNvSpPr txBox="1"/>
          <p:nvPr/>
        </p:nvSpPr>
        <p:spPr>
          <a:xfrm>
            <a:off x="1439652" y="1397675"/>
            <a:ext cx="6264696" cy="2031325"/>
          </a:xfrm>
          <a:prstGeom prst="rect">
            <a:avLst/>
          </a:prstGeom>
          <a:noFill/>
        </p:spPr>
        <p:txBody>
          <a:bodyPr wrap="square">
            <a:spAutoFit/>
          </a:bodyPr>
          <a:lstStyle/>
          <a:p>
            <a:r>
              <a:rPr lang="en-ES" sz="1400" dirty="0"/>
              <a:t>Model model = </a:t>
            </a:r>
            <a:r>
              <a:rPr lang="en-ES" sz="1400" b="1" dirty="0">
                <a:solidFill>
                  <a:srgbClr val="FF0000"/>
                </a:solidFill>
              </a:rPr>
              <a:t>ModelFactory.createDefaultModel()</a:t>
            </a:r>
          </a:p>
          <a:p>
            <a:r>
              <a:rPr lang="en-ES" sz="1400" dirty="0"/>
              <a:t>                .read(IOUtils.toInputStream(RDF, "UTF-8"), null, "TURTLE");</a:t>
            </a:r>
          </a:p>
          <a:p>
            <a:endParaRPr lang="en-ES" sz="1400" dirty="0"/>
          </a:p>
          <a:p>
            <a:r>
              <a:rPr lang="en-ES" sz="1400" dirty="0"/>
              <a:t>Query query = </a:t>
            </a:r>
            <a:r>
              <a:rPr lang="en-ES" sz="1400" b="1" dirty="0">
                <a:solidFill>
                  <a:srgbClr val="FF0000"/>
                </a:solidFill>
              </a:rPr>
              <a:t>QueryFactory.create(SPARQL);</a:t>
            </a:r>
          </a:p>
          <a:p>
            <a:endParaRPr lang="en-ES" sz="1400" dirty="0"/>
          </a:p>
          <a:p>
            <a:r>
              <a:rPr lang="en-ES" sz="1400" dirty="0"/>
              <a:t>try (QueryExecution qexec = QueryExecutionFactory.create(query, model)) {</a:t>
            </a:r>
          </a:p>
          <a:p>
            <a:r>
              <a:rPr lang="en-ES" sz="1400" dirty="0"/>
              <a:t>	ResultSet results = </a:t>
            </a:r>
            <a:r>
              <a:rPr lang="en-ES" sz="1400" b="1" dirty="0">
                <a:solidFill>
                  <a:srgbClr val="FF0000"/>
                </a:solidFill>
              </a:rPr>
              <a:t>qexec.execSelect();</a:t>
            </a:r>
          </a:p>
          <a:p>
            <a:r>
              <a:rPr lang="en-ES" sz="1400" dirty="0"/>
              <a:t>	ResultSetFormatter.out(System.out, results, query);</a:t>
            </a:r>
          </a:p>
          <a:p>
            <a:r>
              <a:rPr lang="en-ES" sz="1400" dirty="0"/>
              <a:t>}</a:t>
            </a:r>
          </a:p>
        </p:txBody>
      </p:sp>
      <p:sp>
        <p:nvSpPr>
          <p:cNvPr id="8" name="TextBox 7">
            <a:extLst>
              <a:ext uri="{FF2B5EF4-FFF2-40B4-BE49-F238E27FC236}">
                <a16:creationId xmlns:a16="http://schemas.microsoft.com/office/drawing/2014/main" id="{87F7D6F3-9022-A43C-9766-45011DD9FFF7}"/>
              </a:ext>
            </a:extLst>
          </p:cNvPr>
          <p:cNvSpPr txBox="1"/>
          <p:nvPr/>
        </p:nvSpPr>
        <p:spPr>
          <a:xfrm>
            <a:off x="0" y="3569734"/>
            <a:ext cx="9144000" cy="3170099"/>
          </a:xfrm>
          <a:prstGeom prst="rect">
            <a:avLst/>
          </a:prstGeom>
          <a:noFill/>
        </p:spPr>
        <p:txBody>
          <a:bodyPr wrap="square">
            <a:spAutoFit/>
          </a:bodyPr>
          <a:lstStyle/>
          <a:p>
            <a:pPr marL="285750" indent="-285750">
              <a:buFont typeface="Arial" panose="020B0604020202020204" pitchFamily="34" charset="0"/>
              <a:buChar char="•"/>
            </a:pPr>
            <a:r>
              <a:rPr lang="en-US" sz="2000" dirty="0">
                <a:solidFill>
                  <a:srgbClr val="000000"/>
                </a:solidFill>
                <a:latin typeface="URWBookmanL"/>
              </a:rPr>
              <a:t>The </a:t>
            </a:r>
            <a:r>
              <a:rPr lang="en-US" sz="1600" dirty="0" err="1">
                <a:effectLst/>
                <a:latin typeface="NimbusMonL"/>
              </a:rPr>
              <a:t>ModelFactory.createDefaultModel</a:t>
            </a:r>
            <a:r>
              <a:rPr lang="en-US" sz="1600" dirty="0">
                <a:effectLst/>
                <a:latin typeface="NimbusMonL"/>
              </a:rPr>
              <a:t>() </a:t>
            </a:r>
            <a:r>
              <a:rPr lang="en-US" sz="2000" dirty="0">
                <a:effectLst/>
                <a:latin typeface="URWBookmanL"/>
              </a:rPr>
              <a:t>gets a new model, and it can load the RDF data from a String. </a:t>
            </a:r>
          </a:p>
          <a:p>
            <a:pPr marL="285750" indent="-285750">
              <a:buFont typeface="Arial" panose="020B0604020202020204" pitchFamily="34" charset="0"/>
              <a:buChar char="•"/>
            </a:pPr>
            <a:r>
              <a:rPr lang="en-US" sz="2000" dirty="0">
                <a:effectLst/>
                <a:latin typeface="URWBookmanL"/>
              </a:rPr>
              <a:t>The </a:t>
            </a:r>
            <a:r>
              <a:rPr lang="en-US" sz="1600" dirty="0">
                <a:effectLst/>
                <a:latin typeface="NimbusMonL"/>
              </a:rPr>
              <a:t>Model </a:t>
            </a:r>
            <a:r>
              <a:rPr lang="en-US" sz="2000" dirty="0">
                <a:effectLst/>
                <a:latin typeface="URWBookmanL"/>
              </a:rPr>
              <a:t>is a collection of statements. </a:t>
            </a:r>
          </a:p>
          <a:p>
            <a:pPr marL="285750" indent="-285750">
              <a:buFont typeface="Arial" panose="020B0604020202020204" pitchFamily="34" charset="0"/>
              <a:buChar char="•"/>
            </a:pPr>
            <a:r>
              <a:rPr lang="en-US" sz="2000" dirty="0">
                <a:effectLst/>
                <a:latin typeface="URWBookmanL"/>
              </a:rPr>
              <a:t>The </a:t>
            </a:r>
            <a:r>
              <a:rPr lang="en-US" sz="1600" dirty="0">
                <a:effectLst/>
                <a:latin typeface="NimbusMonL"/>
              </a:rPr>
              <a:t>Query </a:t>
            </a:r>
            <a:r>
              <a:rPr lang="en-US" sz="2000" dirty="0">
                <a:effectLst/>
                <a:latin typeface="URWBookmanL"/>
              </a:rPr>
              <a:t>a class that represents the application query. It is a container for all the details of the query. Objects of the class </a:t>
            </a:r>
            <a:r>
              <a:rPr lang="en-US" sz="1600" dirty="0">
                <a:effectLst/>
                <a:latin typeface="NimbusMonL"/>
              </a:rPr>
              <a:t>Query </a:t>
            </a:r>
            <a:r>
              <a:rPr lang="en-US" sz="2000" dirty="0">
                <a:effectLst/>
                <a:latin typeface="URWBookmanL"/>
              </a:rPr>
              <a:t>are normally created by calling one of the methods of </a:t>
            </a:r>
            <a:r>
              <a:rPr lang="en-US" sz="1600" dirty="0" err="1">
                <a:effectLst/>
                <a:latin typeface="NimbusMonL"/>
              </a:rPr>
              <a:t>QueryFactory</a:t>
            </a:r>
            <a:r>
              <a:rPr lang="en-US" sz="1600" dirty="0">
                <a:effectLst/>
                <a:latin typeface="NimbusMonL"/>
              </a:rPr>
              <a:t> </a:t>
            </a:r>
            <a:r>
              <a:rPr lang="en-US" sz="2000" dirty="0">
                <a:effectLst/>
                <a:latin typeface="URWBookmanL"/>
              </a:rPr>
              <a:t>which provides access to the various parsers. </a:t>
            </a:r>
          </a:p>
          <a:p>
            <a:pPr marL="285750" indent="-285750">
              <a:buFont typeface="Arial" panose="020B0604020202020204" pitchFamily="34" charset="0"/>
              <a:buChar char="•"/>
            </a:pPr>
            <a:r>
              <a:rPr lang="en-US" sz="2000" dirty="0">
                <a:effectLst/>
                <a:latin typeface="URWBookmanL"/>
              </a:rPr>
              <a:t>The </a:t>
            </a:r>
            <a:r>
              <a:rPr lang="en-US" sz="1600" dirty="0" err="1">
                <a:effectLst/>
                <a:latin typeface="NimbusMonL"/>
              </a:rPr>
              <a:t>ResultSet</a:t>
            </a:r>
            <a:r>
              <a:rPr lang="en-US" sz="1600" dirty="0">
                <a:effectLst/>
                <a:latin typeface="NimbusMonL"/>
              </a:rPr>
              <a:t> </a:t>
            </a:r>
            <a:r>
              <a:rPr lang="en-US" sz="2000" dirty="0">
                <a:effectLst/>
                <a:latin typeface="URWBookmanL"/>
              </a:rPr>
              <a:t>is an iterator, which contains the same query result in the previous</a:t>
            </a:r>
            <a:r>
              <a:rPr lang="zh-CN" altLang="en-US" sz="2000" dirty="0">
                <a:effectLst/>
                <a:latin typeface="URWBookmanL"/>
              </a:rPr>
              <a:t> </a:t>
            </a:r>
            <a:r>
              <a:rPr lang="en-US" altLang="zh-CN" sz="2000" dirty="0">
                <a:effectLst/>
                <a:latin typeface="URWBookmanL"/>
              </a:rPr>
              <a:t>slide</a:t>
            </a:r>
            <a:r>
              <a:rPr lang="en-US" sz="2000" dirty="0">
                <a:effectLst/>
                <a:latin typeface="URWBookmanL"/>
              </a:rPr>
              <a:t>. </a:t>
            </a:r>
          </a:p>
          <a:p>
            <a:pPr marL="285750" indent="-285750">
              <a:buFont typeface="Arial" panose="020B0604020202020204" pitchFamily="34" charset="0"/>
              <a:buChar char="•"/>
            </a:pPr>
            <a:r>
              <a:rPr lang="en-US" sz="2000" dirty="0">
                <a:effectLst/>
                <a:latin typeface="URWBookmanL"/>
              </a:rPr>
              <a:t>The </a:t>
            </a:r>
            <a:r>
              <a:rPr lang="en-US" sz="1600" dirty="0" err="1">
                <a:effectLst/>
                <a:latin typeface="NimbusMonL"/>
              </a:rPr>
              <a:t>ResultSetFormatter</a:t>
            </a:r>
            <a:r>
              <a:rPr lang="en-US" sz="1600" dirty="0">
                <a:effectLst/>
                <a:latin typeface="NimbusMonL"/>
              </a:rPr>
              <a:t> </a:t>
            </a:r>
            <a:r>
              <a:rPr lang="en-US" sz="2000" dirty="0">
                <a:effectLst/>
                <a:latin typeface="URWBookmanL"/>
              </a:rPr>
              <a:t>is a result set formatter, which can print the result in console, or turn it into a JSON, text, or as plain XML. </a:t>
            </a:r>
          </a:p>
        </p:txBody>
      </p:sp>
      <p:sp>
        <p:nvSpPr>
          <p:cNvPr id="16" name="TextBox 15">
            <a:extLst>
              <a:ext uri="{FF2B5EF4-FFF2-40B4-BE49-F238E27FC236}">
                <a16:creationId xmlns:a16="http://schemas.microsoft.com/office/drawing/2014/main" id="{A881297A-A327-5DE3-F3E7-1E656BB8F667}"/>
              </a:ext>
            </a:extLst>
          </p:cNvPr>
          <p:cNvSpPr txBox="1"/>
          <p:nvPr/>
        </p:nvSpPr>
        <p:spPr>
          <a:xfrm>
            <a:off x="0" y="732380"/>
            <a:ext cx="9144000" cy="646331"/>
          </a:xfrm>
          <a:prstGeom prst="rect">
            <a:avLst/>
          </a:prstGeom>
          <a:noFill/>
        </p:spPr>
        <p:txBody>
          <a:bodyPr wrap="square" anchor="ctr">
            <a:spAutoFit/>
          </a:bodyPr>
          <a:lstStyle/>
          <a:p>
            <a:pPr algn="ctr" rtl="0" eaLnBrk="0" fontAlgn="base" hangingPunct="0">
              <a:spcBef>
                <a:spcPts val="0"/>
              </a:spcBef>
              <a:spcAft>
                <a:spcPts val="0"/>
              </a:spcAft>
            </a:pPr>
            <a:r>
              <a:rPr lang="en-US" sz="3600" b="1" kern="1200" dirty="0">
                <a:solidFill>
                  <a:srgbClr val="000000"/>
                </a:solidFill>
                <a:effectLst/>
                <a:latin typeface="Arial" panose="020B0604020202020204" pitchFamily="34" charset="0"/>
                <a:ea typeface="ＭＳ Ｐゴシック" panose="020B0600070205080204" pitchFamily="34" charset="-128"/>
                <a:cs typeface="Geneva" panose="020B0503030404040204" pitchFamily="34" charset="0"/>
              </a:rPr>
              <a:t>Jena ARQ Usage</a:t>
            </a:r>
            <a:endParaRPr lang="en-ES" sz="3600" dirty="0">
              <a:effectLst/>
            </a:endParaRPr>
          </a:p>
        </p:txBody>
      </p:sp>
    </p:spTree>
    <p:extLst>
      <p:ext uri="{BB962C8B-B14F-4D97-AF65-F5344CB8AC3E}">
        <p14:creationId xmlns:p14="http://schemas.microsoft.com/office/powerpoint/2010/main" val="2026044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13</a:t>
            </a:fld>
            <a:endParaRPr lang="es-ES_tradnl" altLang="en-ES" sz="1000">
              <a:solidFill>
                <a:srgbClr val="FFFFFF"/>
              </a:solidFill>
              <a:latin typeface="Arial Narrow" panose="020B0604020202020204" pitchFamily="34" charset="0"/>
            </a:endParaRPr>
          </a:p>
        </p:txBody>
      </p:sp>
      <p:sp>
        <p:nvSpPr>
          <p:cNvPr id="7" name="TextBox 6">
            <a:extLst>
              <a:ext uri="{FF2B5EF4-FFF2-40B4-BE49-F238E27FC236}">
                <a16:creationId xmlns:a16="http://schemas.microsoft.com/office/drawing/2014/main" id="{748B57CE-1864-1E69-6C76-9A2060B7BC7B}"/>
              </a:ext>
            </a:extLst>
          </p:cNvPr>
          <p:cNvSpPr txBox="1"/>
          <p:nvPr/>
        </p:nvSpPr>
        <p:spPr>
          <a:xfrm>
            <a:off x="0" y="656985"/>
            <a:ext cx="9148814" cy="646331"/>
          </a:xfrm>
          <a:prstGeom prst="rect">
            <a:avLst/>
          </a:prstGeom>
          <a:noFill/>
        </p:spPr>
        <p:txBody>
          <a:bodyPr wrap="square" anchor="ctr">
            <a:spAutoFit/>
          </a:bodyPr>
          <a:lstStyle/>
          <a:p>
            <a:pPr algn="ctr"/>
            <a:r>
              <a:rPr lang="en-US" sz="3600" b="1" dirty="0"/>
              <a:t>Jena ARQ Custom Function</a:t>
            </a:r>
            <a:endParaRPr lang="en-US" sz="3600" dirty="0"/>
          </a:p>
        </p:txBody>
      </p:sp>
      <p:sp>
        <p:nvSpPr>
          <p:cNvPr id="9" name="TextBox 8">
            <a:extLst>
              <a:ext uri="{FF2B5EF4-FFF2-40B4-BE49-F238E27FC236}">
                <a16:creationId xmlns:a16="http://schemas.microsoft.com/office/drawing/2014/main" id="{8C3D2630-5F9F-0729-0899-4C642C377FBA}"/>
              </a:ext>
            </a:extLst>
          </p:cNvPr>
          <p:cNvSpPr txBox="1"/>
          <p:nvPr/>
        </p:nvSpPr>
        <p:spPr>
          <a:xfrm>
            <a:off x="0" y="1844824"/>
            <a:ext cx="9144000" cy="461665"/>
          </a:xfrm>
          <a:prstGeom prst="rect">
            <a:avLst/>
          </a:prstGeom>
          <a:noFill/>
        </p:spPr>
        <p:txBody>
          <a:bodyPr wrap="square">
            <a:spAutoFit/>
          </a:bodyPr>
          <a:lstStyle/>
          <a:p>
            <a:endParaRPr lang="en-US" dirty="0"/>
          </a:p>
        </p:txBody>
      </p:sp>
      <p:sp>
        <p:nvSpPr>
          <p:cNvPr id="5" name="TextBox 4">
            <a:extLst>
              <a:ext uri="{FF2B5EF4-FFF2-40B4-BE49-F238E27FC236}">
                <a16:creationId xmlns:a16="http://schemas.microsoft.com/office/drawing/2014/main" id="{E4B9BEE2-CBFC-1D8A-C374-B86616F468B0}"/>
              </a:ext>
            </a:extLst>
          </p:cNvPr>
          <p:cNvSpPr txBox="1"/>
          <p:nvPr/>
        </p:nvSpPr>
        <p:spPr>
          <a:xfrm>
            <a:off x="0" y="1661757"/>
            <a:ext cx="9139186" cy="461665"/>
          </a:xfrm>
          <a:prstGeom prst="rect">
            <a:avLst/>
          </a:prstGeom>
          <a:noFill/>
        </p:spPr>
        <p:txBody>
          <a:bodyPr wrap="square">
            <a:spAutoFit/>
          </a:bodyPr>
          <a:lstStyle/>
          <a:p>
            <a:r>
              <a:rPr lang="en-US" sz="2400" b="1" dirty="0">
                <a:effectLst/>
                <a:latin typeface="URWBookmanL"/>
              </a:rPr>
              <a:t>1. Writing a SPARQL value function </a:t>
            </a:r>
            <a:endParaRPr lang="en-US" dirty="0"/>
          </a:p>
        </p:txBody>
      </p:sp>
      <p:sp>
        <p:nvSpPr>
          <p:cNvPr id="10" name="TextBox 9">
            <a:extLst>
              <a:ext uri="{FF2B5EF4-FFF2-40B4-BE49-F238E27FC236}">
                <a16:creationId xmlns:a16="http://schemas.microsoft.com/office/drawing/2014/main" id="{342E9323-1B95-C917-1DC6-837D71782022}"/>
              </a:ext>
            </a:extLst>
          </p:cNvPr>
          <p:cNvSpPr txBox="1"/>
          <p:nvPr/>
        </p:nvSpPr>
        <p:spPr>
          <a:xfrm>
            <a:off x="4814" y="2123422"/>
            <a:ext cx="9144000" cy="2308324"/>
          </a:xfrm>
          <a:prstGeom prst="rect">
            <a:avLst/>
          </a:prstGeom>
          <a:noFill/>
        </p:spPr>
        <p:txBody>
          <a:bodyPr wrap="square">
            <a:spAutoFit/>
          </a:bodyPr>
          <a:lstStyle/>
          <a:p>
            <a:r>
              <a:rPr lang="en-ES" sz="1800" dirty="0"/>
              <a:t>public static class CustomFunction extends </a:t>
            </a:r>
            <a:r>
              <a:rPr lang="en-ES" sz="1800" b="1" dirty="0">
                <a:solidFill>
                  <a:srgbClr val="FF0000"/>
                </a:solidFill>
              </a:rPr>
              <a:t>FunctionBase2</a:t>
            </a:r>
            <a:r>
              <a:rPr lang="en-ES" sz="1800" dirty="0"/>
              <a:t> {</a:t>
            </a:r>
          </a:p>
          <a:p>
            <a:r>
              <a:rPr lang="en-ES" sz="1800" dirty="0"/>
              <a:t>    Cosine </a:t>
            </a:r>
            <a:r>
              <a:rPr lang="en-ES" sz="1800" b="1" dirty="0">
                <a:solidFill>
                  <a:srgbClr val="FF0000"/>
                </a:solidFill>
              </a:rPr>
              <a:t>cosine</a:t>
            </a:r>
            <a:r>
              <a:rPr lang="en-ES" sz="1800" dirty="0"/>
              <a:t> = new Cosine();</a:t>
            </a:r>
          </a:p>
          <a:p>
            <a:endParaRPr lang="en-ES" sz="1800" dirty="0"/>
          </a:p>
          <a:p>
            <a:r>
              <a:rPr lang="en-ES" sz="1800" dirty="0"/>
              <a:t>    @Override</a:t>
            </a:r>
          </a:p>
          <a:p>
            <a:r>
              <a:rPr lang="en-ES" sz="1800" dirty="0"/>
              <a:t>    public NodeValue exec(</a:t>
            </a:r>
            <a:r>
              <a:rPr lang="en-ES" sz="1800" b="1" dirty="0">
                <a:solidFill>
                  <a:srgbClr val="FF0000"/>
                </a:solidFill>
              </a:rPr>
              <a:t>NodeValue v1, NodeValue v2</a:t>
            </a:r>
            <a:r>
              <a:rPr lang="en-ES" sz="1800" dirty="0"/>
              <a:t>) {</a:t>
            </a:r>
          </a:p>
          <a:p>
            <a:r>
              <a:rPr lang="en-ES" sz="1800" dirty="0"/>
              <a:t>        return NodeValue.</a:t>
            </a:r>
            <a:r>
              <a:rPr lang="en-ES" sz="1800" dirty="0">
                <a:solidFill>
                  <a:srgbClr val="FF0000"/>
                </a:solidFill>
              </a:rPr>
              <a:t>makeDouble</a:t>
            </a:r>
            <a:r>
              <a:rPr lang="en-ES" sz="1800" dirty="0"/>
              <a:t>(cosine.similarity(v1.asString(), v2.asString()));</a:t>
            </a:r>
          </a:p>
          <a:p>
            <a:r>
              <a:rPr lang="en-ES" sz="1800" dirty="0"/>
              <a:t>    }</a:t>
            </a:r>
          </a:p>
          <a:p>
            <a:r>
              <a:rPr lang="en-ES" sz="1800" dirty="0"/>
              <a:t>}</a:t>
            </a:r>
          </a:p>
        </p:txBody>
      </p:sp>
      <p:sp>
        <p:nvSpPr>
          <p:cNvPr id="12" name="TextBox 11">
            <a:extLst>
              <a:ext uri="{FF2B5EF4-FFF2-40B4-BE49-F238E27FC236}">
                <a16:creationId xmlns:a16="http://schemas.microsoft.com/office/drawing/2014/main" id="{2C2141B9-C12D-D593-49D6-1C8308F18FB6}"/>
              </a:ext>
            </a:extLst>
          </p:cNvPr>
          <p:cNvSpPr txBox="1"/>
          <p:nvPr/>
        </p:nvSpPr>
        <p:spPr>
          <a:xfrm>
            <a:off x="-4354" y="4551512"/>
            <a:ext cx="9148354" cy="461665"/>
          </a:xfrm>
          <a:prstGeom prst="rect">
            <a:avLst/>
          </a:prstGeom>
          <a:noFill/>
        </p:spPr>
        <p:txBody>
          <a:bodyPr wrap="square">
            <a:spAutoFit/>
          </a:bodyPr>
          <a:lstStyle/>
          <a:p>
            <a:r>
              <a:rPr lang="en-US" sz="2400" b="1" dirty="0">
                <a:effectLst/>
                <a:latin typeface="URWBookmanL"/>
              </a:rPr>
              <a:t>2. Registering this function </a:t>
            </a:r>
            <a:endParaRPr lang="en-US" dirty="0"/>
          </a:p>
        </p:txBody>
      </p:sp>
      <p:sp>
        <p:nvSpPr>
          <p:cNvPr id="14" name="TextBox 13">
            <a:extLst>
              <a:ext uri="{FF2B5EF4-FFF2-40B4-BE49-F238E27FC236}">
                <a16:creationId xmlns:a16="http://schemas.microsoft.com/office/drawing/2014/main" id="{37961D76-084E-6164-6C45-862CA15F0F48}"/>
              </a:ext>
            </a:extLst>
          </p:cNvPr>
          <p:cNvSpPr txBox="1"/>
          <p:nvPr/>
        </p:nvSpPr>
        <p:spPr>
          <a:xfrm>
            <a:off x="-4354" y="5132943"/>
            <a:ext cx="9144000" cy="707886"/>
          </a:xfrm>
          <a:prstGeom prst="rect">
            <a:avLst/>
          </a:prstGeom>
          <a:noFill/>
        </p:spPr>
        <p:txBody>
          <a:bodyPr wrap="square">
            <a:spAutoFit/>
          </a:bodyPr>
          <a:lstStyle/>
          <a:p>
            <a:r>
              <a:rPr lang="en-ES" sz="2000" dirty="0"/>
              <a:t>FunctionRegistry ref = FunctionRegistry.get();</a:t>
            </a:r>
          </a:p>
          <a:p>
            <a:r>
              <a:rPr lang="en-ES" sz="2000" dirty="0"/>
              <a:t>ref.put("</a:t>
            </a:r>
            <a:r>
              <a:rPr lang="en-ES" sz="2000" dirty="0">
                <a:solidFill>
                  <a:srgbClr val="FF0000"/>
                </a:solidFill>
              </a:rPr>
              <a:t>http://oeg.upm.es/loom-ld/functions/linking#</a:t>
            </a:r>
            <a:r>
              <a:rPr lang="en-ES" sz="2000" dirty="0"/>
              <a:t>", CustomFunction.class);</a:t>
            </a:r>
          </a:p>
        </p:txBody>
      </p:sp>
    </p:spTree>
    <p:extLst>
      <p:ext uri="{BB962C8B-B14F-4D97-AF65-F5344CB8AC3E}">
        <p14:creationId xmlns:p14="http://schemas.microsoft.com/office/powerpoint/2010/main" val="1296334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14</a:t>
            </a:fld>
            <a:endParaRPr lang="es-ES_tradnl" altLang="en-ES" sz="1000">
              <a:solidFill>
                <a:srgbClr val="FFFFFF"/>
              </a:solidFill>
              <a:latin typeface="Arial Narrow" panose="020B0604020202020204" pitchFamily="34" charset="0"/>
            </a:endParaRPr>
          </a:p>
        </p:txBody>
      </p:sp>
      <p:sp>
        <p:nvSpPr>
          <p:cNvPr id="7" name="TextBox 6">
            <a:extLst>
              <a:ext uri="{FF2B5EF4-FFF2-40B4-BE49-F238E27FC236}">
                <a16:creationId xmlns:a16="http://schemas.microsoft.com/office/drawing/2014/main" id="{748B57CE-1864-1E69-6C76-9A2060B7BC7B}"/>
              </a:ext>
            </a:extLst>
          </p:cNvPr>
          <p:cNvSpPr txBox="1"/>
          <p:nvPr/>
        </p:nvSpPr>
        <p:spPr>
          <a:xfrm>
            <a:off x="-3258" y="630814"/>
            <a:ext cx="9144000" cy="646331"/>
          </a:xfrm>
          <a:prstGeom prst="rect">
            <a:avLst/>
          </a:prstGeom>
          <a:noFill/>
        </p:spPr>
        <p:txBody>
          <a:bodyPr wrap="square" anchor="ctr">
            <a:spAutoFit/>
          </a:bodyPr>
          <a:lstStyle/>
          <a:p>
            <a:pPr algn="ctr"/>
            <a:r>
              <a:rPr lang="en-US" sz="3600" b="1" dirty="0"/>
              <a:t>Jena ARQ Custom Function</a:t>
            </a:r>
            <a:endParaRPr lang="en-US" sz="3600" dirty="0"/>
          </a:p>
        </p:txBody>
      </p:sp>
      <p:sp>
        <p:nvSpPr>
          <p:cNvPr id="9" name="TextBox 8">
            <a:extLst>
              <a:ext uri="{FF2B5EF4-FFF2-40B4-BE49-F238E27FC236}">
                <a16:creationId xmlns:a16="http://schemas.microsoft.com/office/drawing/2014/main" id="{8C3D2630-5F9F-0729-0899-4C642C377FBA}"/>
              </a:ext>
            </a:extLst>
          </p:cNvPr>
          <p:cNvSpPr txBox="1"/>
          <p:nvPr/>
        </p:nvSpPr>
        <p:spPr>
          <a:xfrm>
            <a:off x="0" y="1844824"/>
            <a:ext cx="9144000" cy="461665"/>
          </a:xfrm>
          <a:prstGeom prst="rect">
            <a:avLst/>
          </a:prstGeom>
          <a:noFill/>
        </p:spPr>
        <p:txBody>
          <a:bodyPr wrap="square">
            <a:spAutoFit/>
          </a:bodyPr>
          <a:lstStyle/>
          <a:p>
            <a:endParaRPr lang="en-US" dirty="0"/>
          </a:p>
        </p:txBody>
      </p:sp>
      <p:sp>
        <p:nvSpPr>
          <p:cNvPr id="3" name="TextBox 2">
            <a:extLst>
              <a:ext uri="{FF2B5EF4-FFF2-40B4-BE49-F238E27FC236}">
                <a16:creationId xmlns:a16="http://schemas.microsoft.com/office/drawing/2014/main" id="{1C0E8373-1147-342F-81EC-5C658E9FA336}"/>
              </a:ext>
            </a:extLst>
          </p:cNvPr>
          <p:cNvSpPr txBox="1"/>
          <p:nvPr/>
        </p:nvSpPr>
        <p:spPr>
          <a:xfrm>
            <a:off x="3258" y="1210984"/>
            <a:ext cx="9137484" cy="3293209"/>
          </a:xfrm>
          <a:prstGeom prst="rect">
            <a:avLst/>
          </a:prstGeom>
          <a:noFill/>
        </p:spPr>
        <p:txBody>
          <a:bodyPr wrap="square">
            <a:spAutoFit/>
          </a:bodyPr>
          <a:lstStyle/>
          <a:p>
            <a:r>
              <a:rPr lang="en-US" sz="1600" dirty="0"/>
              <a:t>SELECT ?name1 ?name2 ?similarity WHERE {</a:t>
            </a:r>
          </a:p>
          <a:p>
            <a:r>
              <a:rPr lang="en-US" sz="1600" dirty="0"/>
              <a:t>  SERVICE &lt;http://</a:t>
            </a:r>
            <a:r>
              <a:rPr lang="en-US" sz="1600" dirty="0" err="1"/>
              <a:t>live.</a:t>
            </a:r>
            <a:r>
              <a:rPr lang="en-US" sz="1600" b="1" dirty="0" err="1">
                <a:solidFill>
                  <a:srgbClr val="FF0000"/>
                </a:solidFill>
              </a:rPr>
              <a:t>dbpedia</a:t>
            </a:r>
            <a:r>
              <a:rPr lang="en-US" sz="1600" dirty="0" err="1"/>
              <a:t>.org</a:t>
            </a:r>
            <a:r>
              <a:rPr lang="en-US" sz="1600" dirty="0"/>
              <a:t>/</a:t>
            </a:r>
            <a:r>
              <a:rPr lang="en-US" sz="1600" dirty="0" err="1"/>
              <a:t>sparql?timeout</a:t>
            </a:r>
            <a:r>
              <a:rPr lang="en-US" sz="1600" dirty="0"/>
              <a:t>=300000&gt; {</a:t>
            </a:r>
          </a:p>
          <a:p>
            <a:r>
              <a:rPr lang="en-US" sz="1600" dirty="0"/>
              <a:t>    ?scientist1 </a:t>
            </a:r>
            <a:r>
              <a:rPr lang="en-US" sz="1600" dirty="0" err="1"/>
              <a:t>rdf:type</a:t>
            </a:r>
            <a:r>
              <a:rPr lang="en-US" sz="1600" dirty="0"/>
              <a:t> </a:t>
            </a:r>
            <a:r>
              <a:rPr lang="en-US" sz="1600" dirty="0" err="1"/>
              <a:t>dbo:Scientist</a:t>
            </a:r>
            <a:r>
              <a:rPr lang="en-US" sz="1600" dirty="0"/>
              <a:t>;</a:t>
            </a:r>
          </a:p>
          <a:p>
            <a:r>
              <a:rPr lang="en-US" sz="1600" dirty="0"/>
              <a:t>      </a:t>
            </a:r>
            <a:r>
              <a:rPr lang="en-US" sz="1600" dirty="0" err="1"/>
              <a:t>foaf:name</a:t>
            </a:r>
            <a:r>
              <a:rPr lang="en-US" sz="1600" dirty="0"/>
              <a:t> </a:t>
            </a:r>
            <a:r>
              <a:rPr lang="en-US" sz="1600" dirty="0">
                <a:solidFill>
                  <a:srgbClr val="FF0000"/>
                </a:solidFill>
              </a:rPr>
              <a:t>?name1</a:t>
            </a:r>
            <a:r>
              <a:rPr lang="en-US" sz="1600" dirty="0"/>
              <a:t>.</a:t>
            </a:r>
          </a:p>
          <a:p>
            <a:r>
              <a:rPr lang="en-US" sz="1600" dirty="0"/>
              <a:t>  }</a:t>
            </a:r>
          </a:p>
          <a:p>
            <a:r>
              <a:rPr lang="en-US" sz="1600" dirty="0"/>
              <a:t>  SERVICE &lt;https://</a:t>
            </a:r>
            <a:r>
              <a:rPr lang="en-US" sz="1600" dirty="0" err="1"/>
              <a:t>query.</a:t>
            </a:r>
            <a:r>
              <a:rPr lang="en-US" sz="1600" b="1" dirty="0" err="1">
                <a:solidFill>
                  <a:srgbClr val="FF0000"/>
                </a:solidFill>
              </a:rPr>
              <a:t>wikidata</a:t>
            </a:r>
            <a:r>
              <a:rPr lang="en-US" sz="1600" dirty="0" err="1"/>
              <a:t>.org</a:t>
            </a:r>
            <a:r>
              <a:rPr lang="en-US" sz="1600" dirty="0"/>
              <a:t>/</a:t>
            </a:r>
            <a:r>
              <a:rPr lang="en-US" sz="1600" dirty="0" err="1"/>
              <a:t>sparql?timeout</a:t>
            </a:r>
            <a:r>
              <a:rPr lang="en-US" sz="1600" dirty="0"/>
              <a:t>=300000&gt; {</a:t>
            </a:r>
          </a:p>
          <a:p>
            <a:r>
              <a:rPr lang="en-US" sz="1600" dirty="0"/>
              <a:t>    ?scientist2 wdt:P106 wd:Q901;</a:t>
            </a:r>
          </a:p>
          <a:p>
            <a:r>
              <a:rPr lang="en-US" sz="1600" dirty="0"/>
              <a:t>      wdt:P1559 </a:t>
            </a:r>
            <a:r>
              <a:rPr lang="en-US" sz="1600" dirty="0">
                <a:solidFill>
                  <a:srgbClr val="FF0000"/>
                </a:solidFill>
              </a:rPr>
              <a:t>?name2.</a:t>
            </a:r>
          </a:p>
          <a:p>
            <a:r>
              <a:rPr lang="en-US" sz="1600" dirty="0"/>
              <a:t>  }</a:t>
            </a:r>
          </a:p>
          <a:p>
            <a:r>
              <a:rPr lang="en-US" sz="1600" dirty="0"/>
              <a:t>  BIND(</a:t>
            </a:r>
            <a:r>
              <a:rPr lang="en-US" sz="1600" dirty="0">
                <a:solidFill>
                  <a:srgbClr val="FF0000"/>
                </a:solidFill>
              </a:rPr>
              <a:t>&lt;http://</a:t>
            </a:r>
            <a:r>
              <a:rPr lang="en-US" sz="1600" dirty="0" err="1">
                <a:solidFill>
                  <a:srgbClr val="FF0000"/>
                </a:solidFill>
              </a:rPr>
              <a:t>oeg.upm.es</a:t>
            </a:r>
            <a:r>
              <a:rPr lang="en-US" sz="1600" dirty="0">
                <a:solidFill>
                  <a:srgbClr val="FF0000"/>
                </a:solidFill>
              </a:rPr>
              <a:t>/loom-</a:t>
            </a:r>
            <a:r>
              <a:rPr lang="en-US" sz="1600" dirty="0" err="1">
                <a:solidFill>
                  <a:srgbClr val="FF0000"/>
                </a:solidFill>
              </a:rPr>
              <a:t>ld</a:t>
            </a:r>
            <a:r>
              <a:rPr lang="en-US" sz="1600" dirty="0">
                <a:solidFill>
                  <a:srgbClr val="FF0000"/>
                </a:solidFill>
              </a:rPr>
              <a:t>/functions/linking#&gt;(?name1, ?name2) </a:t>
            </a:r>
            <a:r>
              <a:rPr lang="en-US" sz="1600" dirty="0"/>
              <a:t>AS ?similarity)</a:t>
            </a:r>
          </a:p>
          <a:p>
            <a:r>
              <a:rPr lang="en-US" sz="1600" dirty="0"/>
              <a:t>  FILTER(?similarity &gt;= "0.5"^^</a:t>
            </a:r>
            <a:r>
              <a:rPr lang="en-US" sz="1600" dirty="0" err="1"/>
              <a:t>xsd:decimal</a:t>
            </a:r>
            <a:r>
              <a:rPr lang="en-US" sz="1600" dirty="0"/>
              <a:t>)</a:t>
            </a:r>
          </a:p>
          <a:p>
            <a:r>
              <a:rPr lang="en-US" sz="1600" dirty="0"/>
              <a:t>}</a:t>
            </a:r>
          </a:p>
          <a:p>
            <a:r>
              <a:rPr lang="en-US" sz="1600" dirty="0"/>
              <a:t>LIMIT 10</a:t>
            </a:r>
            <a:endParaRPr lang="en-ES" sz="1600" dirty="0"/>
          </a:p>
        </p:txBody>
      </p:sp>
      <p:pic>
        <p:nvPicPr>
          <p:cNvPr id="6" name="Picture 5">
            <a:extLst>
              <a:ext uri="{FF2B5EF4-FFF2-40B4-BE49-F238E27FC236}">
                <a16:creationId xmlns:a16="http://schemas.microsoft.com/office/drawing/2014/main" id="{D809614C-288D-AF11-8DEB-5F9083BD9880}"/>
              </a:ext>
            </a:extLst>
          </p:cNvPr>
          <p:cNvPicPr>
            <a:picLocks noChangeAspect="1"/>
          </p:cNvPicPr>
          <p:nvPr/>
        </p:nvPicPr>
        <p:blipFill>
          <a:blip r:embed="rId4"/>
          <a:stretch>
            <a:fillRect/>
          </a:stretch>
        </p:blipFill>
        <p:spPr>
          <a:xfrm>
            <a:off x="1239340" y="4187279"/>
            <a:ext cx="6658804" cy="2415752"/>
          </a:xfrm>
          <a:prstGeom prst="rect">
            <a:avLst/>
          </a:prstGeom>
        </p:spPr>
      </p:pic>
    </p:spTree>
    <p:extLst>
      <p:ext uri="{BB962C8B-B14F-4D97-AF65-F5344CB8AC3E}">
        <p14:creationId xmlns:p14="http://schemas.microsoft.com/office/powerpoint/2010/main" val="816202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F5723C1-F28F-72A4-7AC8-D0BA40D18602}"/>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C8930B77-233C-EE4B-893D-90CC9D3776A5}" type="slidenum">
              <a:rPr lang="es-ES_tradnl" altLang="en-ES" sz="1000">
                <a:solidFill>
                  <a:srgbClr val="FFFFFF"/>
                </a:solidFill>
                <a:latin typeface="Arial Narrow" panose="020B0604020202020204" pitchFamily="34" charset="0"/>
              </a:rPr>
              <a:pPr/>
              <a:t>15</a:t>
            </a:fld>
            <a:endParaRPr lang="es-ES_tradnl" altLang="en-ES" sz="1000">
              <a:solidFill>
                <a:srgbClr val="FFFFFF"/>
              </a:solidFill>
              <a:latin typeface="Arial Narrow" panose="020B0604020202020204" pitchFamily="34" charset="0"/>
            </a:endParaRPr>
          </a:p>
        </p:txBody>
      </p:sp>
      <p:sp>
        <p:nvSpPr>
          <p:cNvPr id="2" name="TextBox 1">
            <a:extLst>
              <a:ext uri="{FF2B5EF4-FFF2-40B4-BE49-F238E27FC236}">
                <a16:creationId xmlns:a16="http://schemas.microsoft.com/office/drawing/2014/main" id="{FA5D6DAD-C403-913B-C9C5-EDDC8512B4D9}"/>
              </a:ext>
            </a:extLst>
          </p:cNvPr>
          <p:cNvSpPr txBox="1"/>
          <p:nvPr/>
        </p:nvSpPr>
        <p:spPr>
          <a:xfrm>
            <a:off x="3283025" y="3075057"/>
            <a:ext cx="2577950" cy="707886"/>
          </a:xfrm>
          <a:prstGeom prst="rect">
            <a:avLst/>
          </a:prstGeom>
          <a:noFill/>
        </p:spPr>
        <p:txBody>
          <a:bodyPr wrap="none" rtlCol="0">
            <a:spAutoFit/>
          </a:bodyPr>
          <a:lstStyle/>
          <a:p>
            <a:r>
              <a:rPr lang="en-ES" sz="4000" b="1" dirty="0">
                <a:latin typeface="+mj-lt"/>
              </a:rPr>
              <a:t>LOOM-LD</a:t>
            </a:r>
          </a:p>
        </p:txBody>
      </p:sp>
    </p:spTree>
    <p:extLst>
      <p:ext uri="{BB962C8B-B14F-4D97-AF65-F5344CB8AC3E}">
        <p14:creationId xmlns:p14="http://schemas.microsoft.com/office/powerpoint/2010/main" val="3093288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16</a:t>
            </a:fld>
            <a:endParaRPr lang="es-ES_tradnl" altLang="en-ES" sz="1000">
              <a:solidFill>
                <a:srgbClr val="FFFFFF"/>
              </a:solidFill>
              <a:latin typeface="Arial Narrow" panose="020B0604020202020204" pitchFamily="34" charset="0"/>
            </a:endParaRPr>
          </a:p>
        </p:txBody>
      </p:sp>
      <p:sp>
        <p:nvSpPr>
          <p:cNvPr id="3" name="TextBox 2">
            <a:extLst>
              <a:ext uri="{FF2B5EF4-FFF2-40B4-BE49-F238E27FC236}">
                <a16:creationId xmlns:a16="http://schemas.microsoft.com/office/drawing/2014/main" id="{8F856E93-8E9D-0C15-85B0-777582430CC4}"/>
              </a:ext>
            </a:extLst>
          </p:cNvPr>
          <p:cNvSpPr txBox="1"/>
          <p:nvPr/>
        </p:nvSpPr>
        <p:spPr>
          <a:xfrm>
            <a:off x="-12577" y="725851"/>
            <a:ext cx="9144000" cy="646331"/>
          </a:xfrm>
          <a:prstGeom prst="rect">
            <a:avLst/>
          </a:prstGeom>
          <a:noFill/>
        </p:spPr>
        <p:txBody>
          <a:bodyPr wrap="square" anchor="ctr">
            <a:spAutoFit/>
          </a:bodyPr>
          <a:lstStyle/>
          <a:p>
            <a:pPr algn="ctr"/>
            <a:r>
              <a:rPr lang="en-US" sz="3600" b="1" dirty="0">
                <a:effectLst/>
                <a:latin typeface="+mj-lt"/>
              </a:rPr>
              <a:t>Text Linking </a:t>
            </a:r>
            <a:endParaRPr lang="en-US" sz="3600" dirty="0">
              <a:latin typeface="+mj-lt"/>
            </a:endParaRPr>
          </a:p>
        </p:txBody>
      </p:sp>
      <p:sp>
        <p:nvSpPr>
          <p:cNvPr id="12" name="TextBox 11">
            <a:extLst>
              <a:ext uri="{FF2B5EF4-FFF2-40B4-BE49-F238E27FC236}">
                <a16:creationId xmlns:a16="http://schemas.microsoft.com/office/drawing/2014/main" id="{46FA8384-04F9-A91D-C4EB-8B8758AB47C0}"/>
              </a:ext>
            </a:extLst>
          </p:cNvPr>
          <p:cNvSpPr txBox="1"/>
          <p:nvPr/>
        </p:nvSpPr>
        <p:spPr>
          <a:xfrm>
            <a:off x="12577" y="1372182"/>
            <a:ext cx="9118846" cy="4770537"/>
          </a:xfrm>
          <a:prstGeom prst="rect">
            <a:avLst/>
          </a:prstGeom>
          <a:noFill/>
        </p:spPr>
        <p:txBody>
          <a:bodyPr wrap="square">
            <a:spAutoFit/>
          </a:bodyPr>
          <a:lstStyle/>
          <a:p>
            <a:r>
              <a:rPr lang="en-US" sz="2800" dirty="0">
                <a:effectLst/>
                <a:latin typeface="+mn-lt"/>
              </a:rPr>
              <a:t>The implementation of the text similarity algorithms is directly </a:t>
            </a:r>
            <a:r>
              <a:rPr lang="en-US" sz="2800" dirty="0"/>
              <a:t>based on</a:t>
            </a:r>
            <a:r>
              <a:rPr lang="en-US" sz="2800" dirty="0">
                <a:effectLst/>
                <a:latin typeface="+mn-lt"/>
              </a:rPr>
              <a:t> the open-source project</a:t>
            </a:r>
            <a:r>
              <a:rPr lang="en-US" sz="2800" dirty="0">
                <a:latin typeface="+mn-lt"/>
              </a:rPr>
              <a:t>: </a:t>
            </a:r>
          </a:p>
          <a:p>
            <a:r>
              <a:rPr lang="en-US" sz="2800" dirty="0">
                <a:latin typeface="+mn-lt"/>
              </a:rPr>
              <a:t>	</a:t>
            </a:r>
            <a:r>
              <a:rPr lang="en-US" sz="2800" b="1" dirty="0" err="1">
                <a:latin typeface="+mn-lt"/>
              </a:rPr>
              <a:t>rrice</a:t>
            </a:r>
            <a:r>
              <a:rPr lang="en-US" sz="2800" b="1" dirty="0">
                <a:latin typeface="+mn-lt"/>
              </a:rPr>
              <a:t>/java-string-similarity</a:t>
            </a:r>
          </a:p>
          <a:p>
            <a:endParaRPr lang="en-US" sz="2800" dirty="0">
              <a:effectLst/>
              <a:latin typeface="+mn-lt"/>
            </a:endParaRPr>
          </a:p>
          <a:p>
            <a:pPr marL="457200" indent="-457200">
              <a:buAutoNum type="arabicPeriod"/>
            </a:pPr>
            <a:r>
              <a:rPr lang="en-US" dirty="0"/>
              <a:t>Character-based Similarity</a:t>
            </a:r>
            <a:endParaRPr lang="en-US" sz="2000" dirty="0"/>
          </a:p>
          <a:p>
            <a:pPr marL="914400" lvl="1" indent="-457200">
              <a:buFont typeface="Arial" panose="020B0604020202020204" pitchFamily="34" charset="0"/>
              <a:buChar char="•"/>
            </a:pPr>
            <a:r>
              <a:rPr lang="en-US" sz="2000" dirty="0" err="1"/>
              <a:t>Levenshtein</a:t>
            </a:r>
            <a:r>
              <a:rPr lang="en-US" sz="2000" dirty="0"/>
              <a:t> distance (also known as edit distance)</a:t>
            </a:r>
          </a:p>
          <a:p>
            <a:pPr marL="914400" lvl="1" indent="-457200">
              <a:buFont typeface="Arial" panose="020B0604020202020204" pitchFamily="34" charset="0"/>
              <a:buChar char="•"/>
            </a:pPr>
            <a:r>
              <a:rPr lang="en-US" sz="2000" dirty="0"/>
              <a:t>Longest common subsequence </a:t>
            </a:r>
          </a:p>
          <a:p>
            <a:pPr marL="914400" lvl="1" indent="-457200">
              <a:buFont typeface="Arial" panose="020B0604020202020204" pitchFamily="34" charset="0"/>
              <a:buChar char="•"/>
            </a:pPr>
            <a:r>
              <a:rPr lang="en-US" sz="2000" dirty="0" err="1"/>
              <a:t>Jaro</a:t>
            </a:r>
            <a:r>
              <a:rPr lang="en-US" sz="2000" dirty="0"/>
              <a:t>-Winkler distance </a:t>
            </a:r>
          </a:p>
          <a:p>
            <a:pPr marL="914400" lvl="1" indent="-457200">
              <a:buFont typeface="Arial" panose="020B0604020202020204" pitchFamily="34" charset="0"/>
              <a:buChar char="•"/>
            </a:pPr>
            <a:r>
              <a:rPr lang="en-US" sz="2000" dirty="0"/>
              <a:t>Gestalt pattern matching </a:t>
            </a:r>
          </a:p>
          <a:p>
            <a:pPr marL="457200" indent="-457200">
              <a:buFontTx/>
              <a:buAutoNum type="arabicPeriod"/>
            </a:pPr>
            <a:r>
              <a:rPr lang="en-US" dirty="0"/>
              <a:t>Token-based Similarity </a:t>
            </a:r>
            <a:endParaRPr lang="en-US" sz="2000" dirty="0"/>
          </a:p>
          <a:p>
            <a:pPr marL="914400" lvl="1" indent="-457200">
              <a:buFont typeface="Arial" panose="020B0604020202020204" pitchFamily="34" charset="0"/>
              <a:buChar char="•"/>
            </a:pPr>
            <a:r>
              <a:rPr lang="en-US" sz="2000" dirty="0"/>
              <a:t>Jaccard similarity </a:t>
            </a:r>
          </a:p>
          <a:p>
            <a:pPr marL="914400" lvl="1" indent="-457200">
              <a:buFont typeface="Arial" panose="020B0604020202020204" pitchFamily="34" charset="0"/>
              <a:buChar char="•"/>
            </a:pPr>
            <a:r>
              <a:rPr lang="en-US" sz="2000" dirty="0"/>
              <a:t>Cosine similarity </a:t>
            </a:r>
          </a:p>
          <a:p>
            <a:endParaRPr lang="en-US" dirty="0"/>
          </a:p>
        </p:txBody>
      </p:sp>
    </p:spTree>
    <p:extLst>
      <p:ext uri="{BB962C8B-B14F-4D97-AF65-F5344CB8AC3E}">
        <p14:creationId xmlns:p14="http://schemas.microsoft.com/office/powerpoint/2010/main" val="1728395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17</a:t>
            </a:fld>
            <a:endParaRPr lang="es-ES_tradnl" altLang="en-ES" sz="1000">
              <a:solidFill>
                <a:srgbClr val="FFFFFF"/>
              </a:solidFill>
              <a:latin typeface="Arial Narrow" panose="020B0604020202020204" pitchFamily="34" charset="0"/>
            </a:endParaRPr>
          </a:p>
        </p:txBody>
      </p:sp>
      <p:sp>
        <p:nvSpPr>
          <p:cNvPr id="3" name="TextBox 2">
            <a:extLst>
              <a:ext uri="{FF2B5EF4-FFF2-40B4-BE49-F238E27FC236}">
                <a16:creationId xmlns:a16="http://schemas.microsoft.com/office/drawing/2014/main" id="{8F856E93-8E9D-0C15-85B0-777582430CC4}"/>
              </a:ext>
            </a:extLst>
          </p:cNvPr>
          <p:cNvSpPr txBox="1"/>
          <p:nvPr/>
        </p:nvSpPr>
        <p:spPr>
          <a:xfrm>
            <a:off x="-8520" y="695413"/>
            <a:ext cx="9144000" cy="830997"/>
          </a:xfrm>
          <a:prstGeom prst="rect">
            <a:avLst/>
          </a:prstGeom>
          <a:noFill/>
        </p:spPr>
        <p:txBody>
          <a:bodyPr wrap="square" anchor="ctr">
            <a:spAutoFit/>
          </a:bodyPr>
          <a:lstStyle/>
          <a:p>
            <a:pPr algn="ctr"/>
            <a:r>
              <a:rPr lang="en-US" b="1" dirty="0">
                <a:latin typeface="+mj-lt"/>
              </a:rPr>
              <a:t>Character-based Similarity</a:t>
            </a:r>
          </a:p>
          <a:p>
            <a:pPr algn="ctr"/>
            <a:r>
              <a:rPr lang="en-US" b="1" dirty="0" err="1">
                <a:latin typeface="+mj-lt"/>
              </a:rPr>
              <a:t>Levenshtein</a:t>
            </a:r>
            <a:r>
              <a:rPr lang="en-US" b="1" dirty="0">
                <a:latin typeface="+mj-lt"/>
              </a:rPr>
              <a:t> distance</a:t>
            </a:r>
            <a:endParaRPr lang="en-US" dirty="0">
              <a:latin typeface="+mj-lt"/>
            </a:endParaRPr>
          </a:p>
        </p:txBody>
      </p:sp>
      <p:pic>
        <p:nvPicPr>
          <p:cNvPr id="12289" name="Picture 1" descr="page29image13442752">
            <a:extLst>
              <a:ext uri="{FF2B5EF4-FFF2-40B4-BE49-F238E27FC236}">
                <a16:creationId xmlns:a16="http://schemas.microsoft.com/office/drawing/2014/main" id="{48290C21-D151-DA16-2177-F2FAA4139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7404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page29image13435456">
            <a:extLst>
              <a:ext uri="{FF2B5EF4-FFF2-40B4-BE49-F238E27FC236}">
                <a16:creationId xmlns:a16="http://schemas.microsoft.com/office/drawing/2014/main" id="{C8DE75EF-66BD-9440-F747-FBE3180F65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93700" cy="0"/>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page29image13446208">
            <a:extLst>
              <a:ext uri="{FF2B5EF4-FFF2-40B4-BE49-F238E27FC236}">
                <a16:creationId xmlns:a16="http://schemas.microsoft.com/office/drawing/2014/main" id="{DFDB90E4-7BA8-A6CF-868D-01B70ECEA0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35100" cy="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age29image13444288">
            <a:extLst>
              <a:ext uri="{FF2B5EF4-FFF2-40B4-BE49-F238E27FC236}">
                <a16:creationId xmlns:a16="http://schemas.microsoft.com/office/drawing/2014/main" id="{38663891-D060-2244-4283-9E5CC23BA2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596900" cy="0"/>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descr="page29image13416512">
            <a:extLst>
              <a:ext uri="{FF2B5EF4-FFF2-40B4-BE49-F238E27FC236}">
                <a16:creationId xmlns:a16="http://schemas.microsoft.com/office/drawing/2014/main" id="{4F76747E-B082-81E8-AE15-A315507882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596900" cy="127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09EF249-4D99-CFAB-BCBA-47714D774B7A}"/>
              </a:ext>
            </a:extLst>
          </p:cNvPr>
          <p:cNvPicPr>
            <a:picLocks noChangeAspect="1"/>
          </p:cNvPicPr>
          <p:nvPr/>
        </p:nvPicPr>
        <p:blipFill>
          <a:blip r:embed="rId9"/>
          <a:stretch>
            <a:fillRect/>
          </a:stretch>
        </p:blipFill>
        <p:spPr>
          <a:xfrm>
            <a:off x="416823" y="3396140"/>
            <a:ext cx="8285745" cy="2656364"/>
          </a:xfrm>
          <a:prstGeom prst="rect">
            <a:avLst/>
          </a:prstGeom>
        </p:spPr>
      </p:pic>
      <p:sp>
        <p:nvSpPr>
          <p:cNvPr id="8" name="TextBox 7">
            <a:extLst>
              <a:ext uri="{FF2B5EF4-FFF2-40B4-BE49-F238E27FC236}">
                <a16:creationId xmlns:a16="http://schemas.microsoft.com/office/drawing/2014/main" id="{6796E110-359E-D808-55E0-DABE1F7DC831}"/>
              </a:ext>
            </a:extLst>
          </p:cNvPr>
          <p:cNvSpPr txBox="1"/>
          <p:nvPr/>
        </p:nvSpPr>
        <p:spPr>
          <a:xfrm>
            <a:off x="-3855" y="1502797"/>
            <a:ext cx="9144000" cy="1200329"/>
          </a:xfrm>
          <a:prstGeom prst="rect">
            <a:avLst/>
          </a:prstGeom>
          <a:noFill/>
        </p:spPr>
        <p:txBody>
          <a:bodyPr wrap="square">
            <a:spAutoFit/>
          </a:bodyPr>
          <a:lstStyle/>
          <a:p>
            <a:r>
              <a:rPr lang="en-ES" dirty="0"/>
              <a:t>The Levenshtein distance between two words is the minimum number of single-character edits (</a:t>
            </a:r>
            <a:r>
              <a:rPr lang="en-ES" b="1" dirty="0">
                <a:solidFill>
                  <a:srgbClr val="FF0000"/>
                </a:solidFill>
              </a:rPr>
              <a:t>insertions, deletions or substitutions</a:t>
            </a:r>
            <a:r>
              <a:rPr lang="en-ES" dirty="0"/>
              <a:t>) required to change one word into the other.</a:t>
            </a:r>
          </a:p>
        </p:txBody>
      </p:sp>
    </p:spTree>
    <p:extLst>
      <p:ext uri="{BB962C8B-B14F-4D97-AF65-F5344CB8AC3E}">
        <p14:creationId xmlns:p14="http://schemas.microsoft.com/office/powerpoint/2010/main" val="272598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18</a:t>
            </a:fld>
            <a:endParaRPr lang="es-ES_tradnl" altLang="en-ES" sz="1000">
              <a:solidFill>
                <a:srgbClr val="FFFFFF"/>
              </a:solidFill>
              <a:latin typeface="Arial Narrow" panose="020B0604020202020204" pitchFamily="34" charset="0"/>
            </a:endParaRPr>
          </a:p>
        </p:txBody>
      </p:sp>
      <p:sp>
        <p:nvSpPr>
          <p:cNvPr id="3" name="TextBox 2">
            <a:extLst>
              <a:ext uri="{FF2B5EF4-FFF2-40B4-BE49-F238E27FC236}">
                <a16:creationId xmlns:a16="http://schemas.microsoft.com/office/drawing/2014/main" id="{8F856E93-8E9D-0C15-85B0-777582430CC4}"/>
              </a:ext>
            </a:extLst>
          </p:cNvPr>
          <p:cNvSpPr txBox="1"/>
          <p:nvPr/>
        </p:nvSpPr>
        <p:spPr>
          <a:xfrm>
            <a:off x="-12577" y="571962"/>
            <a:ext cx="9144000" cy="954107"/>
          </a:xfrm>
          <a:prstGeom prst="rect">
            <a:avLst/>
          </a:prstGeom>
          <a:noFill/>
        </p:spPr>
        <p:txBody>
          <a:bodyPr wrap="square" anchor="ctr">
            <a:spAutoFit/>
          </a:bodyPr>
          <a:lstStyle/>
          <a:p>
            <a:pPr algn="ctr"/>
            <a:r>
              <a:rPr lang="en-US" sz="2800" b="1" dirty="0">
                <a:latin typeface="+mj-lt"/>
              </a:rPr>
              <a:t>Token-based Similarity</a:t>
            </a:r>
          </a:p>
          <a:p>
            <a:pPr algn="ctr"/>
            <a:r>
              <a:rPr lang="en-US" sz="2800" b="1" dirty="0">
                <a:latin typeface="+mj-lt"/>
              </a:rPr>
              <a:t>Jaccard similarity</a:t>
            </a:r>
            <a:endParaRPr lang="en-US" sz="2800" dirty="0">
              <a:latin typeface="+mj-lt"/>
            </a:endParaRPr>
          </a:p>
        </p:txBody>
      </p:sp>
      <p:pic>
        <p:nvPicPr>
          <p:cNvPr id="12289" name="Picture 1" descr="page29image13442752">
            <a:extLst>
              <a:ext uri="{FF2B5EF4-FFF2-40B4-BE49-F238E27FC236}">
                <a16:creationId xmlns:a16="http://schemas.microsoft.com/office/drawing/2014/main" id="{48290C21-D151-DA16-2177-F2FAA4139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7404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page29image13435456">
            <a:extLst>
              <a:ext uri="{FF2B5EF4-FFF2-40B4-BE49-F238E27FC236}">
                <a16:creationId xmlns:a16="http://schemas.microsoft.com/office/drawing/2014/main" id="{C8DE75EF-66BD-9440-F747-FBE3180F65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93700" cy="0"/>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page29image13446208">
            <a:extLst>
              <a:ext uri="{FF2B5EF4-FFF2-40B4-BE49-F238E27FC236}">
                <a16:creationId xmlns:a16="http://schemas.microsoft.com/office/drawing/2014/main" id="{DFDB90E4-7BA8-A6CF-868D-01B70ECEA0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35100" cy="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age29image13444288">
            <a:extLst>
              <a:ext uri="{FF2B5EF4-FFF2-40B4-BE49-F238E27FC236}">
                <a16:creationId xmlns:a16="http://schemas.microsoft.com/office/drawing/2014/main" id="{38663891-D060-2244-4283-9E5CC23BA2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596900" cy="0"/>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descr="page29image13416512">
            <a:extLst>
              <a:ext uri="{FF2B5EF4-FFF2-40B4-BE49-F238E27FC236}">
                <a16:creationId xmlns:a16="http://schemas.microsoft.com/office/drawing/2014/main" id="{4F76747E-B082-81E8-AE15-A315507882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596900" cy="12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796E110-359E-D808-55E0-DABE1F7DC831}"/>
              </a:ext>
            </a:extLst>
          </p:cNvPr>
          <p:cNvSpPr txBox="1"/>
          <p:nvPr/>
        </p:nvSpPr>
        <p:spPr>
          <a:xfrm>
            <a:off x="-3855" y="1502797"/>
            <a:ext cx="9144000" cy="830997"/>
          </a:xfrm>
          <a:prstGeom prst="rect">
            <a:avLst/>
          </a:prstGeom>
          <a:noFill/>
        </p:spPr>
        <p:txBody>
          <a:bodyPr wrap="square">
            <a:spAutoFit/>
          </a:bodyPr>
          <a:lstStyle/>
          <a:p>
            <a:r>
              <a:rPr lang="en-US" dirty="0"/>
              <a:t>Jaccard similarity is computed as the number of shared terms over the union of all the terms in both strings.</a:t>
            </a:r>
            <a:endParaRPr lang="en-ES" dirty="0"/>
          </a:p>
        </p:txBody>
      </p:sp>
      <p:pic>
        <p:nvPicPr>
          <p:cNvPr id="5" name="Picture 4">
            <a:extLst>
              <a:ext uri="{FF2B5EF4-FFF2-40B4-BE49-F238E27FC236}">
                <a16:creationId xmlns:a16="http://schemas.microsoft.com/office/drawing/2014/main" id="{7956A599-F080-EA0B-4495-5BDF84605B3D}"/>
              </a:ext>
            </a:extLst>
          </p:cNvPr>
          <p:cNvPicPr>
            <a:picLocks noChangeAspect="1"/>
          </p:cNvPicPr>
          <p:nvPr/>
        </p:nvPicPr>
        <p:blipFill>
          <a:blip r:embed="rId9"/>
          <a:stretch>
            <a:fillRect/>
          </a:stretch>
        </p:blipFill>
        <p:spPr>
          <a:xfrm>
            <a:off x="2505614" y="2333794"/>
            <a:ext cx="3835400" cy="1333500"/>
          </a:xfrm>
          <a:prstGeom prst="rect">
            <a:avLst/>
          </a:prstGeom>
        </p:spPr>
      </p:pic>
      <p:pic>
        <p:nvPicPr>
          <p:cNvPr id="7" name="Picture 6" descr="Diagram, venn diagram&#10;&#10;Description automatically generated">
            <a:extLst>
              <a:ext uri="{FF2B5EF4-FFF2-40B4-BE49-F238E27FC236}">
                <a16:creationId xmlns:a16="http://schemas.microsoft.com/office/drawing/2014/main" id="{D38E7277-BA0F-2CE2-3099-957AFEE9513C}"/>
              </a:ext>
            </a:extLst>
          </p:cNvPr>
          <p:cNvPicPr>
            <a:picLocks noChangeAspect="1"/>
          </p:cNvPicPr>
          <p:nvPr/>
        </p:nvPicPr>
        <p:blipFill>
          <a:blip r:embed="rId10"/>
          <a:stretch>
            <a:fillRect/>
          </a:stretch>
        </p:blipFill>
        <p:spPr>
          <a:xfrm>
            <a:off x="1305464" y="3667294"/>
            <a:ext cx="6235700" cy="2565400"/>
          </a:xfrm>
          <a:prstGeom prst="rect">
            <a:avLst/>
          </a:prstGeom>
        </p:spPr>
      </p:pic>
    </p:spTree>
    <p:extLst>
      <p:ext uri="{BB962C8B-B14F-4D97-AF65-F5344CB8AC3E}">
        <p14:creationId xmlns:p14="http://schemas.microsoft.com/office/powerpoint/2010/main" val="4138569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1A1AFE8-2E5A-9042-1C58-6D986D144D07}"/>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845558DD-32CF-FC43-966B-78D83CC6D21E}" type="slidenum">
              <a:rPr lang="es-ES_tradnl" altLang="en-ES" sz="1000">
                <a:solidFill>
                  <a:srgbClr val="FFFFFF"/>
                </a:solidFill>
                <a:latin typeface="Arial Narrow" panose="020B0604020202020204" pitchFamily="34" charset="0"/>
              </a:rPr>
              <a:pPr/>
              <a:t>1</a:t>
            </a:fld>
            <a:endParaRPr lang="es-ES_tradnl" altLang="en-ES" sz="1000">
              <a:solidFill>
                <a:srgbClr val="FFFFFF"/>
              </a:solidFill>
              <a:latin typeface="Arial Narrow" panose="020B0604020202020204" pitchFamily="34" charset="0"/>
            </a:endParaRPr>
          </a:p>
        </p:txBody>
      </p:sp>
      <p:sp>
        <p:nvSpPr>
          <p:cNvPr id="6" name="TextBox 5">
            <a:extLst>
              <a:ext uri="{FF2B5EF4-FFF2-40B4-BE49-F238E27FC236}">
                <a16:creationId xmlns:a16="http://schemas.microsoft.com/office/drawing/2014/main" id="{646C30EE-123C-9C86-3588-E6F025584691}"/>
              </a:ext>
            </a:extLst>
          </p:cNvPr>
          <p:cNvSpPr txBox="1"/>
          <p:nvPr/>
        </p:nvSpPr>
        <p:spPr>
          <a:xfrm>
            <a:off x="0" y="672372"/>
            <a:ext cx="9144000" cy="646331"/>
          </a:xfrm>
          <a:prstGeom prst="rect">
            <a:avLst/>
          </a:prstGeom>
          <a:noFill/>
        </p:spPr>
        <p:txBody>
          <a:bodyPr wrap="square" rtlCol="0" anchor="ctr">
            <a:spAutoFit/>
          </a:bodyPr>
          <a:lstStyle/>
          <a:p>
            <a:pPr algn="ctr"/>
            <a:r>
              <a:rPr lang="en-US" altLang="zh-CN" sz="3600" b="1" dirty="0">
                <a:latin typeface="+mj-lt"/>
              </a:rPr>
              <a:t>A</a:t>
            </a:r>
            <a:r>
              <a:rPr lang="en-ES" sz="3600" b="1" dirty="0">
                <a:latin typeface="+mj-lt"/>
              </a:rPr>
              <a:t>bstract</a:t>
            </a:r>
          </a:p>
        </p:txBody>
      </p:sp>
      <p:sp>
        <p:nvSpPr>
          <p:cNvPr id="8" name="TextBox 7">
            <a:extLst>
              <a:ext uri="{FF2B5EF4-FFF2-40B4-BE49-F238E27FC236}">
                <a16:creationId xmlns:a16="http://schemas.microsoft.com/office/drawing/2014/main" id="{6BFEEF81-FE08-6296-38F6-198D5EF69A87}"/>
              </a:ext>
            </a:extLst>
          </p:cNvPr>
          <p:cNvSpPr txBox="1"/>
          <p:nvPr/>
        </p:nvSpPr>
        <p:spPr>
          <a:xfrm>
            <a:off x="0" y="1720840"/>
            <a:ext cx="9144000" cy="3416320"/>
          </a:xfrm>
          <a:prstGeom prst="rect">
            <a:avLst/>
          </a:prstGeom>
          <a:noFill/>
        </p:spPr>
        <p:txBody>
          <a:bodyPr wrap="square">
            <a:spAutoFit/>
          </a:bodyPr>
          <a:lstStyle/>
          <a:p>
            <a:pPr marL="342900" indent="-342900">
              <a:buFont typeface="Arial" panose="020B0604020202020204" pitchFamily="34" charset="0"/>
              <a:buChar char="•"/>
            </a:pPr>
            <a:r>
              <a:rPr lang="en-US" dirty="0">
                <a:effectLst/>
                <a:latin typeface="+mn-lt"/>
              </a:rPr>
              <a:t>This </a:t>
            </a:r>
            <a:r>
              <a:rPr lang="en-US" dirty="0"/>
              <a:t>TFM</a:t>
            </a:r>
            <a:r>
              <a:rPr lang="en-US" dirty="0">
                <a:effectLst/>
                <a:latin typeface="+mn-lt"/>
              </a:rPr>
              <a:t> focuses on the specification and development of a link discovery proposal based on standard </a:t>
            </a:r>
            <a:r>
              <a:rPr lang="en-US" b="1" dirty="0">
                <a:effectLst/>
                <a:latin typeface="+mn-lt"/>
              </a:rPr>
              <a:t>SPARQL</a:t>
            </a:r>
            <a:r>
              <a:rPr lang="en-US" dirty="0">
                <a:effectLst/>
                <a:latin typeface="+mn-lt"/>
              </a:rPr>
              <a:t>. </a:t>
            </a:r>
          </a:p>
          <a:p>
            <a:pPr marL="342900" indent="-342900">
              <a:buFont typeface="Arial" panose="020B0604020202020204" pitchFamily="34" charset="0"/>
              <a:buChar char="•"/>
            </a:pPr>
            <a:r>
              <a:rPr lang="en-US" dirty="0">
                <a:effectLst/>
                <a:latin typeface="+mn-lt"/>
              </a:rPr>
              <a:t>RDF linking is based on one or more </a:t>
            </a:r>
            <a:r>
              <a:rPr lang="en-US" b="1" dirty="0">
                <a:effectLst/>
                <a:latin typeface="+mn-lt"/>
              </a:rPr>
              <a:t>link rules</a:t>
            </a:r>
            <a:r>
              <a:rPr lang="en-US" dirty="0">
                <a:effectLst/>
                <a:latin typeface="+mn-lt"/>
              </a:rPr>
              <a:t> that specify the conditions that two RDF resources can be considered the same, such as text similarity or geographical position. </a:t>
            </a:r>
          </a:p>
          <a:p>
            <a:pPr marL="342900" indent="-342900">
              <a:buFont typeface="Arial" panose="020B0604020202020204" pitchFamily="34" charset="0"/>
              <a:buChar char="•"/>
            </a:pPr>
            <a:r>
              <a:rPr lang="en-US" dirty="0">
                <a:latin typeface="+mn-lt"/>
              </a:rPr>
              <a:t>T</a:t>
            </a:r>
            <a:r>
              <a:rPr lang="en-US" dirty="0">
                <a:effectLst/>
                <a:latin typeface="+mn-lt"/>
              </a:rPr>
              <a:t>his TFM featured a SPARQL-based application to link knowledge graphs using </a:t>
            </a:r>
            <a:r>
              <a:rPr lang="en-US" b="1" dirty="0">
                <a:effectLst/>
                <a:latin typeface="+mn-lt"/>
              </a:rPr>
              <a:t>Apache Jena</a:t>
            </a:r>
            <a:r>
              <a:rPr lang="en-US" dirty="0">
                <a:effectLst/>
                <a:latin typeface="+mn-lt"/>
              </a:rPr>
              <a:t> as the SPARQL engine. </a:t>
            </a:r>
            <a:endParaRPr lang="en-US" dirty="0">
              <a:latin typeface="+mn-lt"/>
            </a:endParaRPr>
          </a:p>
          <a:p>
            <a:pPr marL="342900" indent="-342900">
              <a:buFont typeface="Arial" panose="020B0604020202020204" pitchFamily="34" charset="0"/>
              <a:buChar char="•"/>
            </a:pPr>
            <a:r>
              <a:rPr lang="en-US" dirty="0">
                <a:effectLst/>
                <a:latin typeface="+mn-lt"/>
              </a:rPr>
              <a:t>I</a:t>
            </a:r>
            <a:r>
              <a:rPr lang="en-US" dirty="0">
                <a:latin typeface="+mn-lt"/>
              </a:rPr>
              <a:t>t </a:t>
            </a:r>
            <a:r>
              <a:rPr lang="en-US" dirty="0">
                <a:effectLst/>
                <a:latin typeface="+mn-lt"/>
              </a:rPr>
              <a:t>evaluated the results with several data sets from the </a:t>
            </a:r>
            <a:r>
              <a:rPr lang="en-US" b="1" dirty="0">
                <a:effectLst/>
                <a:latin typeface="+mn-lt"/>
              </a:rPr>
              <a:t>OAEI</a:t>
            </a:r>
            <a:r>
              <a:rPr lang="en-US" dirty="0">
                <a:effectLst/>
                <a:latin typeface="+mn-lt"/>
              </a:rPr>
              <a:t> competition in 2021 and achieved excellent results. </a:t>
            </a:r>
            <a:endParaRPr lang="en-US" dirty="0">
              <a:latin typeface="+mn-lt"/>
            </a:endParaRPr>
          </a:p>
        </p:txBody>
      </p:sp>
      <p:sp>
        <p:nvSpPr>
          <p:cNvPr id="3" name="TextBox 2">
            <a:extLst>
              <a:ext uri="{FF2B5EF4-FFF2-40B4-BE49-F238E27FC236}">
                <a16:creationId xmlns:a16="http://schemas.microsoft.com/office/drawing/2014/main" id="{21C2F11B-41F5-FD29-94B2-FD013907F6F2}"/>
              </a:ext>
            </a:extLst>
          </p:cNvPr>
          <p:cNvSpPr txBox="1"/>
          <p:nvPr/>
        </p:nvSpPr>
        <p:spPr>
          <a:xfrm>
            <a:off x="0" y="5486460"/>
            <a:ext cx="9108504" cy="400110"/>
          </a:xfrm>
          <a:prstGeom prst="rect">
            <a:avLst/>
          </a:prstGeom>
          <a:noFill/>
        </p:spPr>
        <p:txBody>
          <a:bodyPr wrap="square">
            <a:spAutoFit/>
          </a:bodyPr>
          <a:lstStyle/>
          <a:p>
            <a:r>
              <a:rPr lang="en-US" sz="2000" b="1" i="1" dirty="0">
                <a:effectLst/>
                <a:latin typeface="+mn-lt"/>
              </a:rPr>
              <a:t>Keywords— </a:t>
            </a:r>
            <a:r>
              <a:rPr lang="en-US" sz="2000" dirty="0">
                <a:effectLst/>
                <a:latin typeface="+mn-lt"/>
              </a:rPr>
              <a:t>RDF, SPARQL, Linking algorithm, Apache Jena, OAEI </a:t>
            </a:r>
            <a:endParaRPr lang="en-ES" sz="2000" dirty="0">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19</a:t>
            </a:fld>
            <a:endParaRPr lang="es-ES_tradnl" altLang="en-ES" sz="1000">
              <a:solidFill>
                <a:srgbClr val="FFFFFF"/>
              </a:solidFill>
              <a:latin typeface="Arial Narrow" panose="020B0604020202020204" pitchFamily="34" charset="0"/>
            </a:endParaRPr>
          </a:p>
        </p:txBody>
      </p:sp>
      <p:pic>
        <p:nvPicPr>
          <p:cNvPr id="10" name="Picture 9" descr="Text&#10;&#10;Description automatically generated">
            <a:extLst>
              <a:ext uri="{FF2B5EF4-FFF2-40B4-BE49-F238E27FC236}">
                <a16:creationId xmlns:a16="http://schemas.microsoft.com/office/drawing/2014/main" id="{A533F17B-B384-1CE5-872E-D87BB1589699}"/>
              </a:ext>
            </a:extLst>
          </p:cNvPr>
          <p:cNvPicPr>
            <a:picLocks noChangeAspect="1"/>
          </p:cNvPicPr>
          <p:nvPr/>
        </p:nvPicPr>
        <p:blipFill>
          <a:blip r:embed="rId4"/>
          <a:stretch>
            <a:fillRect/>
          </a:stretch>
        </p:blipFill>
        <p:spPr>
          <a:xfrm>
            <a:off x="2166761" y="699849"/>
            <a:ext cx="4810477" cy="5933405"/>
          </a:xfrm>
          <a:prstGeom prst="rect">
            <a:avLst/>
          </a:prstGeom>
        </p:spPr>
      </p:pic>
      <p:pic>
        <p:nvPicPr>
          <p:cNvPr id="10241" name="Picture 1" descr="page29image13442752">
            <a:extLst>
              <a:ext uri="{FF2B5EF4-FFF2-40B4-BE49-F238E27FC236}">
                <a16:creationId xmlns:a16="http://schemas.microsoft.com/office/drawing/2014/main" id="{7849916D-5F97-2BF3-FF53-0682CB6837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7404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page29image13435456">
            <a:extLst>
              <a:ext uri="{FF2B5EF4-FFF2-40B4-BE49-F238E27FC236}">
                <a16:creationId xmlns:a16="http://schemas.microsoft.com/office/drawing/2014/main" id="{7B143E3D-2A66-A4C5-88B9-FF7A3F0411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93700" cy="0"/>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page29image13446208">
            <a:extLst>
              <a:ext uri="{FF2B5EF4-FFF2-40B4-BE49-F238E27FC236}">
                <a16:creationId xmlns:a16="http://schemas.microsoft.com/office/drawing/2014/main" id="{D921DCB3-AE2E-A97F-6072-AAC4FD0250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35100" cy="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page29image13444288">
            <a:extLst>
              <a:ext uri="{FF2B5EF4-FFF2-40B4-BE49-F238E27FC236}">
                <a16:creationId xmlns:a16="http://schemas.microsoft.com/office/drawing/2014/main" id="{641A405E-73C9-F7FD-456D-A27F269E62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596900" cy="0"/>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page29image13416512">
            <a:extLst>
              <a:ext uri="{FF2B5EF4-FFF2-40B4-BE49-F238E27FC236}">
                <a16:creationId xmlns:a16="http://schemas.microsoft.com/office/drawing/2014/main" id="{DBABDFBA-2B7C-F3B8-F99C-C6802BC6C8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596900" cy="1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41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_tradnl" altLang="en-ES" sz="1000" b="1" i="0" u="none" strike="noStrike" kern="1200" cap="none" spc="0" normalizeH="0" baseline="0" noProof="0">
                <a:ln>
                  <a:noFill/>
                </a:ln>
                <a:solidFill>
                  <a:srgbClr val="FFFFFF"/>
                </a:solidFill>
                <a:effectLst/>
                <a:uLnTx/>
                <a:uFillTx/>
                <a:latin typeface="Arial Narrow" panose="020B0604020202020204" pitchFamily="34" charset="0"/>
                <a:ea typeface="ＭＳ Ｐゴシック" panose="020B0600070205080204" pitchFamily="34" charset="-128"/>
              </a:rPr>
              <a:t>DIAPOSITIVA</a:t>
            </a:r>
            <a:r>
              <a:rPr kumimoji="0" lang="es-ES_tradnl" altLang="en-ES" sz="8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rPr>
              <a:t> </a:t>
            </a:r>
            <a:fld id="{07DADC6A-277A-AA48-A3D0-354034FCB748}" type="slidenum">
              <a:rPr kumimoji="0" lang="es-ES_tradnl" altLang="en-ES" sz="1000" b="1" i="0" u="none" strike="noStrike" kern="1200" cap="none" spc="0" normalizeH="0" baseline="0" noProof="0">
                <a:ln>
                  <a:noFill/>
                </a:ln>
                <a:solidFill>
                  <a:srgbClr val="FFFFFF"/>
                </a:solidFill>
                <a:effectLst/>
                <a:uLnTx/>
                <a:uFillTx/>
                <a:latin typeface="Arial Narrow" panose="020B0604020202020204" pitchFamily="34" charset="0"/>
                <a:ea typeface="ＭＳ Ｐゴシック" panose="020B0600070205080204" pitchFamily="34" charset="-128"/>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s-ES_tradnl" altLang="en-ES" sz="1000" b="1" i="0" u="none" strike="noStrike" kern="1200" cap="none" spc="0" normalizeH="0" baseline="0" noProof="0">
              <a:ln>
                <a:noFill/>
              </a:ln>
              <a:solidFill>
                <a:srgbClr val="FFFFFF"/>
              </a:solidFill>
              <a:effectLst/>
              <a:uLnTx/>
              <a:uFillTx/>
              <a:latin typeface="Arial Narrow" panose="020B0604020202020204" pitchFamily="34" charset="0"/>
              <a:ea typeface="ＭＳ Ｐゴシック" panose="020B0600070205080204" pitchFamily="34" charset="-128"/>
            </a:endParaRPr>
          </a:p>
        </p:txBody>
      </p:sp>
      <p:sp>
        <p:nvSpPr>
          <p:cNvPr id="3" name="TextBox 2">
            <a:extLst>
              <a:ext uri="{FF2B5EF4-FFF2-40B4-BE49-F238E27FC236}">
                <a16:creationId xmlns:a16="http://schemas.microsoft.com/office/drawing/2014/main" id="{1A813D66-5066-ADFA-39EB-05512A669B9A}"/>
              </a:ext>
            </a:extLst>
          </p:cNvPr>
          <p:cNvSpPr txBox="1"/>
          <p:nvPr/>
        </p:nvSpPr>
        <p:spPr>
          <a:xfrm>
            <a:off x="11183" y="585554"/>
            <a:ext cx="9132817" cy="646331"/>
          </a:xfrm>
          <a:prstGeom prst="rect">
            <a:avLst/>
          </a:prstGeom>
          <a:noFill/>
        </p:spPr>
        <p:txBody>
          <a:bodyPr wrap="square" anchor="ctr">
            <a:spAutoFit/>
          </a:bodyPr>
          <a:lstStyle/>
          <a:p>
            <a:pPr algn="ctr"/>
            <a:r>
              <a:rPr lang="en-US" sz="3600" b="1" dirty="0">
                <a:effectLst/>
                <a:latin typeface="URWBookmanL"/>
              </a:rPr>
              <a:t>Geometry Linking </a:t>
            </a:r>
            <a:endParaRPr lang="en-US" sz="3600" dirty="0"/>
          </a:p>
        </p:txBody>
      </p:sp>
      <p:sp>
        <p:nvSpPr>
          <p:cNvPr id="6" name="TextBox 5">
            <a:extLst>
              <a:ext uri="{FF2B5EF4-FFF2-40B4-BE49-F238E27FC236}">
                <a16:creationId xmlns:a16="http://schemas.microsoft.com/office/drawing/2014/main" id="{897DB33B-0C81-7747-49D9-E4123DFED1FE}"/>
              </a:ext>
            </a:extLst>
          </p:cNvPr>
          <p:cNvSpPr txBox="1"/>
          <p:nvPr/>
        </p:nvSpPr>
        <p:spPr>
          <a:xfrm>
            <a:off x="11183" y="1135156"/>
            <a:ext cx="9121634" cy="461665"/>
          </a:xfrm>
          <a:prstGeom prst="rect">
            <a:avLst/>
          </a:prstGeom>
          <a:noFill/>
        </p:spPr>
        <p:txBody>
          <a:bodyPr wrap="square" anchor="ctr">
            <a:spAutoFit/>
          </a:bodyPr>
          <a:lstStyle/>
          <a:p>
            <a:pPr algn="ctr"/>
            <a:r>
              <a:rPr lang="en-US" sz="2400" b="1" dirty="0">
                <a:effectLst/>
                <a:latin typeface="URWBookmanL"/>
              </a:rPr>
              <a:t>Well-know Text(WKT) </a:t>
            </a:r>
            <a:endParaRPr lang="en-US" dirty="0"/>
          </a:p>
        </p:txBody>
      </p:sp>
      <p:sp>
        <p:nvSpPr>
          <p:cNvPr id="20" name="TextBox 19">
            <a:extLst>
              <a:ext uri="{FF2B5EF4-FFF2-40B4-BE49-F238E27FC236}">
                <a16:creationId xmlns:a16="http://schemas.microsoft.com/office/drawing/2014/main" id="{8C58A514-3BCE-A90B-60C2-F36DB134E183}"/>
              </a:ext>
            </a:extLst>
          </p:cNvPr>
          <p:cNvSpPr txBox="1"/>
          <p:nvPr/>
        </p:nvSpPr>
        <p:spPr>
          <a:xfrm>
            <a:off x="0" y="1769526"/>
            <a:ext cx="9132817" cy="830997"/>
          </a:xfrm>
          <a:prstGeom prst="rect">
            <a:avLst/>
          </a:prstGeom>
          <a:noFill/>
        </p:spPr>
        <p:txBody>
          <a:bodyPr wrap="square">
            <a:spAutoFit/>
          </a:bodyPr>
          <a:lstStyle/>
          <a:p>
            <a:r>
              <a:rPr lang="en-ES" dirty="0"/>
              <a:t>Well-known text (WKT) is a text markup language for representing vector geometry objects.</a:t>
            </a:r>
          </a:p>
        </p:txBody>
      </p:sp>
      <p:pic>
        <p:nvPicPr>
          <p:cNvPr id="21" name="Picture 20">
            <a:extLst>
              <a:ext uri="{FF2B5EF4-FFF2-40B4-BE49-F238E27FC236}">
                <a16:creationId xmlns:a16="http://schemas.microsoft.com/office/drawing/2014/main" id="{EDB43A2E-237D-8055-0A35-1E24AF9CFB1E}"/>
              </a:ext>
            </a:extLst>
          </p:cNvPr>
          <p:cNvPicPr>
            <a:picLocks noChangeAspect="1"/>
          </p:cNvPicPr>
          <p:nvPr/>
        </p:nvPicPr>
        <p:blipFill>
          <a:blip r:embed="rId4"/>
          <a:stretch>
            <a:fillRect/>
          </a:stretch>
        </p:blipFill>
        <p:spPr>
          <a:xfrm>
            <a:off x="1035050" y="2754411"/>
            <a:ext cx="7073900" cy="3721100"/>
          </a:xfrm>
          <a:prstGeom prst="rect">
            <a:avLst/>
          </a:prstGeom>
        </p:spPr>
      </p:pic>
    </p:spTree>
    <p:extLst>
      <p:ext uri="{BB962C8B-B14F-4D97-AF65-F5344CB8AC3E}">
        <p14:creationId xmlns:p14="http://schemas.microsoft.com/office/powerpoint/2010/main" val="3866321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_tradnl" altLang="en-ES" sz="1000" b="1" i="0" u="none" strike="noStrike" kern="1200" cap="none" spc="0" normalizeH="0" baseline="0" noProof="0">
                <a:ln>
                  <a:noFill/>
                </a:ln>
                <a:solidFill>
                  <a:srgbClr val="FFFFFF"/>
                </a:solidFill>
                <a:effectLst/>
                <a:uLnTx/>
                <a:uFillTx/>
                <a:latin typeface="Arial Narrow" panose="020B0604020202020204" pitchFamily="34" charset="0"/>
                <a:ea typeface="ＭＳ Ｐゴシック" panose="020B0600070205080204" pitchFamily="34" charset="-128"/>
              </a:rPr>
              <a:t>DIAPOSITIVA</a:t>
            </a:r>
            <a:r>
              <a:rPr kumimoji="0" lang="es-ES_tradnl" altLang="en-ES" sz="8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rPr>
              <a:t> </a:t>
            </a:r>
            <a:fld id="{07DADC6A-277A-AA48-A3D0-354034FCB748}" type="slidenum">
              <a:rPr kumimoji="0" lang="es-ES_tradnl" altLang="en-ES" sz="1000" b="1" i="0" u="none" strike="noStrike" kern="1200" cap="none" spc="0" normalizeH="0" baseline="0" noProof="0">
                <a:ln>
                  <a:noFill/>
                </a:ln>
                <a:solidFill>
                  <a:srgbClr val="FFFFFF"/>
                </a:solidFill>
                <a:effectLst/>
                <a:uLnTx/>
                <a:uFillTx/>
                <a:latin typeface="Arial Narrow" panose="020B0604020202020204" pitchFamily="34" charset="0"/>
                <a:ea typeface="ＭＳ Ｐゴシック" panose="020B0600070205080204" pitchFamily="34" charset="-128"/>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es-ES_tradnl" altLang="en-ES" sz="1000" b="1" i="0" u="none" strike="noStrike" kern="1200" cap="none" spc="0" normalizeH="0" baseline="0" noProof="0">
              <a:ln>
                <a:noFill/>
              </a:ln>
              <a:solidFill>
                <a:srgbClr val="FFFFFF"/>
              </a:solidFill>
              <a:effectLst/>
              <a:uLnTx/>
              <a:uFillTx/>
              <a:latin typeface="Arial Narrow" panose="020B0604020202020204" pitchFamily="34" charset="0"/>
              <a:ea typeface="ＭＳ Ｐゴシック" panose="020B0600070205080204" pitchFamily="34" charset="-128"/>
            </a:endParaRPr>
          </a:p>
        </p:txBody>
      </p:sp>
      <p:sp>
        <p:nvSpPr>
          <p:cNvPr id="3" name="TextBox 2">
            <a:extLst>
              <a:ext uri="{FF2B5EF4-FFF2-40B4-BE49-F238E27FC236}">
                <a16:creationId xmlns:a16="http://schemas.microsoft.com/office/drawing/2014/main" id="{1A813D66-5066-ADFA-39EB-05512A669B9A}"/>
              </a:ext>
            </a:extLst>
          </p:cNvPr>
          <p:cNvSpPr txBox="1"/>
          <p:nvPr/>
        </p:nvSpPr>
        <p:spPr>
          <a:xfrm>
            <a:off x="11183" y="585554"/>
            <a:ext cx="9132817" cy="646331"/>
          </a:xfrm>
          <a:prstGeom prst="rect">
            <a:avLst/>
          </a:prstGeom>
          <a:noFill/>
        </p:spPr>
        <p:txBody>
          <a:bodyPr wrap="square" anchor="ctr">
            <a:spAutoFit/>
          </a:bodyPr>
          <a:lstStyle/>
          <a:p>
            <a:pPr algn="ctr"/>
            <a:r>
              <a:rPr lang="en-US" sz="3600" b="1" dirty="0">
                <a:effectLst/>
                <a:latin typeface="URWBookmanL"/>
              </a:rPr>
              <a:t>Geometry Linking </a:t>
            </a:r>
            <a:endParaRPr lang="en-US" sz="3600" dirty="0"/>
          </a:p>
        </p:txBody>
      </p:sp>
      <p:sp>
        <p:nvSpPr>
          <p:cNvPr id="8" name="TextBox 7">
            <a:extLst>
              <a:ext uri="{FF2B5EF4-FFF2-40B4-BE49-F238E27FC236}">
                <a16:creationId xmlns:a16="http://schemas.microsoft.com/office/drawing/2014/main" id="{6B14A12C-F58A-ADA9-FFEC-F550CBD924CC}"/>
              </a:ext>
            </a:extLst>
          </p:cNvPr>
          <p:cNvSpPr txBox="1"/>
          <p:nvPr/>
        </p:nvSpPr>
        <p:spPr>
          <a:xfrm>
            <a:off x="-770" y="1337105"/>
            <a:ext cx="9132816" cy="461665"/>
          </a:xfrm>
          <a:prstGeom prst="rect">
            <a:avLst/>
          </a:prstGeom>
          <a:noFill/>
        </p:spPr>
        <p:txBody>
          <a:bodyPr wrap="square" anchor="ctr">
            <a:spAutoFit/>
          </a:bodyPr>
          <a:lstStyle/>
          <a:p>
            <a:pPr algn="ctr"/>
            <a:r>
              <a:rPr lang="en-US" b="1" dirty="0">
                <a:latin typeface="URWBookmanL"/>
              </a:rPr>
              <a:t>The Dimensionally Extended 9-Intersection Model (DE-9IM) </a:t>
            </a:r>
            <a:endParaRPr lang="en-ES" dirty="0"/>
          </a:p>
        </p:txBody>
      </p:sp>
      <p:sp>
        <p:nvSpPr>
          <p:cNvPr id="17" name="TextBox 16">
            <a:extLst>
              <a:ext uri="{FF2B5EF4-FFF2-40B4-BE49-F238E27FC236}">
                <a16:creationId xmlns:a16="http://schemas.microsoft.com/office/drawing/2014/main" id="{0C994201-EC59-4FE5-9521-E23B7B573D4D}"/>
              </a:ext>
            </a:extLst>
          </p:cNvPr>
          <p:cNvSpPr txBox="1"/>
          <p:nvPr/>
        </p:nvSpPr>
        <p:spPr>
          <a:xfrm>
            <a:off x="23137" y="4941168"/>
            <a:ext cx="9120863" cy="830997"/>
          </a:xfrm>
          <a:prstGeom prst="rect">
            <a:avLst/>
          </a:prstGeom>
          <a:noFill/>
        </p:spPr>
        <p:txBody>
          <a:bodyPr wrap="square">
            <a:spAutoFit/>
          </a:bodyPr>
          <a:lstStyle/>
          <a:p>
            <a:r>
              <a:rPr lang="en-ES" dirty="0"/>
              <a:t>where dim is the dimension of the intersection (∩) of </a:t>
            </a:r>
            <a:r>
              <a:rPr lang="en-ES" b="1" dirty="0">
                <a:solidFill>
                  <a:srgbClr val="FF0000"/>
                </a:solidFill>
              </a:rPr>
              <a:t>the interior (I), boundary (B), and exterior (E)</a:t>
            </a:r>
            <a:r>
              <a:rPr lang="en-ES" dirty="0"/>
              <a:t> of geometries a and b.</a:t>
            </a:r>
          </a:p>
        </p:txBody>
      </p:sp>
      <p:sp>
        <p:nvSpPr>
          <p:cNvPr id="19" name="TextBox 18">
            <a:extLst>
              <a:ext uri="{FF2B5EF4-FFF2-40B4-BE49-F238E27FC236}">
                <a16:creationId xmlns:a16="http://schemas.microsoft.com/office/drawing/2014/main" id="{65C535EF-E779-DC6B-CED4-627F86F5EA8D}"/>
              </a:ext>
            </a:extLst>
          </p:cNvPr>
          <p:cNvSpPr txBox="1"/>
          <p:nvPr/>
        </p:nvSpPr>
        <p:spPr>
          <a:xfrm>
            <a:off x="0" y="1954192"/>
            <a:ext cx="9120863" cy="830997"/>
          </a:xfrm>
          <a:prstGeom prst="rect">
            <a:avLst/>
          </a:prstGeom>
          <a:noFill/>
        </p:spPr>
        <p:txBody>
          <a:bodyPr wrap="square">
            <a:spAutoFit/>
          </a:bodyPr>
          <a:lstStyle/>
          <a:p>
            <a:r>
              <a:rPr lang="en-ES" dirty="0"/>
              <a:t>The DE-9IM model is based on a 3×3 intersection matrix with the form:</a:t>
            </a:r>
          </a:p>
        </p:txBody>
      </p:sp>
      <p:pic>
        <p:nvPicPr>
          <p:cNvPr id="20" name="Picture 19">
            <a:extLst>
              <a:ext uri="{FF2B5EF4-FFF2-40B4-BE49-F238E27FC236}">
                <a16:creationId xmlns:a16="http://schemas.microsoft.com/office/drawing/2014/main" id="{DBFD90F9-E85E-CB95-1317-5B617F6B826F}"/>
              </a:ext>
            </a:extLst>
          </p:cNvPr>
          <p:cNvPicPr>
            <a:picLocks noChangeAspect="1"/>
          </p:cNvPicPr>
          <p:nvPr/>
        </p:nvPicPr>
        <p:blipFill>
          <a:blip r:embed="rId4"/>
          <a:stretch>
            <a:fillRect/>
          </a:stretch>
        </p:blipFill>
        <p:spPr>
          <a:xfrm>
            <a:off x="408717" y="3212976"/>
            <a:ext cx="8326565" cy="1281010"/>
          </a:xfrm>
          <a:prstGeom prst="rect">
            <a:avLst/>
          </a:prstGeom>
        </p:spPr>
      </p:pic>
    </p:spTree>
    <p:extLst>
      <p:ext uri="{BB962C8B-B14F-4D97-AF65-F5344CB8AC3E}">
        <p14:creationId xmlns:p14="http://schemas.microsoft.com/office/powerpoint/2010/main" val="27613540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_tradnl" altLang="en-ES" sz="1000" b="1" i="0" u="none" strike="noStrike" kern="1200" cap="none" spc="0" normalizeH="0" baseline="0" noProof="0">
                <a:ln>
                  <a:noFill/>
                </a:ln>
                <a:solidFill>
                  <a:srgbClr val="FFFFFF"/>
                </a:solidFill>
                <a:effectLst/>
                <a:uLnTx/>
                <a:uFillTx/>
                <a:latin typeface="Arial Narrow" panose="020B0604020202020204" pitchFamily="34" charset="0"/>
                <a:ea typeface="ＭＳ Ｐゴシック" panose="020B0600070205080204" pitchFamily="34" charset="-128"/>
              </a:rPr>
              <a:t>DIAPOSITIVA</a:t>
            </a:r>
            <a:r>
              <a:rPr kumimoji="0" lang="es-ES_tradnl" altLang="en-ES" sz="8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rPr>
              <a:t> </a:t>
            </a:r>
            <a:fld id="{07DADC6A-277A-AA48-A3D0-354034FCB748}" type="slidenum">
              <a:rPr kumimoji="0" lang="es-ES_tradnl" altLang="en-ES" sz="1000" b="1" i="0" u="none" strike="noStrike" kern="1200" cap="none" spc="0" normalizeH="0" baseline="0" noProof="0">
                <a:ln>
                  <a:noFill/>
                </a:ln>
                <a:solidFill>
                  <a:srgbClr val="FFFFFF"/>
                </a:solidFill>
                <a:effectLst/>
                <a:uLnTx/>
                <a:uFillTx/>
                <a:latin typeface="Arial Narrow" panose="020B0604020202020204" pitchFamily="34" charset="0"/>
                <a:ea typeface="ＭＳ Ｐゴシック" panose="020B0600070205080204" pitchFamily="34" charset="-128"/>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es-ES_tradnl" altLang="en-ES" sz="1000" b="1" i="0" u="none" strike="noStrike" kern="1200" cap="none" spc="0" normalizeH="0" baseline="0" noProof="0">
              <a:ln>
                <a:noFill/>
              </a:ln>
              <a:solidFill>
                <a:srgbClr val="FFFFFF"/>
              </a:solidFill>
              <a:effectLst/>
              <a:uLnTx/>
              <a:uFillTx/>
              <a:latin typeface="Arial Narrow" panose="020B0604020202020204" pitchFamily="34" charset="0"/>
              <a:ea typeface="ＭＳ Ｐゴシック" panose="020B0600070205080204" pitchFamily="34" charset="-128"/>
            </a:endParaRPr>
          </a:p>
        </p:txBody>
      </p:sp>
      <p:sp>
        <p:nvSpPr>
          <p:cNvPr id="3" name="TextBox 2">
            <a:extLst>
              <a:ext uri="{FF2B5EF4-FFF2-40B4-BE49-F238E27FC236}">
                <a16:creationId xmlns:a16="http://schemas.microsoft.com/office/drawing/2014/main" id="{1A813D66-5066-ADFA-39EB-05512A669B9A}"/>
              </a:ext>
            </a:extLst>
          </p:cNvPr>
          <p:cNvSpPr txBox="1"/>
          <p:nvPr/>
        </p:nvSpPr>
        <p:spPr>
          <a:xfrm>
            <a:off x="11183" y="585554"/>
            <a:ext cx="9132817" cy="646331"/>
          </a:xfrm>
          <a:prstGeom prst="rect">
            <a:avLst/>
          </a:prstGeom>
          <a:noFill/>
        </p:spPr>
        <p:txBody>
          <a:bodyPr wrap="square" anchor="ctr">
            <a:spAutoFit/>
          </a:bodyPr>
          <a:lstStyle/>
          <a:p>
            <a:pPr algn="ctr"/>
            <a:r>
              <a:rPr lang="en-US" sz="3600" b="1" dirty="0">
                <a:effectLst/>
                <a:latin typeface="URWBookmanL"/>
              </a:rPr>
              <a:t>Geometry Linking </a:t>
            </a:r>
            <a:endParaRPr lang="en-US" sz="3600" dirty="0"/>
          </a:p>
        </p:txBody>
      </p:sp>
      <p:sp>
        <p:nvSpPr>
          <p:cNvPr id="5" name="TextBox 4">
            <a:extLst>
              <a:ext uri="{FF2B5EF4-FFF2-40B4-BE49-F238E27FC236}">
                <a16:creationId xmlns:a16="http://schemas.microsoft.com/office/drawing/2014/main" id="{0DC4E800-D186-659E-EEDA-66ACEFC0D719}"/>
              </a:ext>
            </a:extLst>
          </p:cNvPr>
          <p:cNvSpPr txBox="1"/>
          <p:nvPr/>
        </p:nvSpPr>
        <p:spPr>
          <a:xfrm>
            <a:off x="6043371" y="1921880"/>
            <a:ext cx="3088675" cy="4401205"/>
          </a:xfrm>
          <a:prstGeom prst="rect">
            <a:avLst/>
          </a:prstGeom>
          <a:noFill/>
        </p:spPr>
        <p:txBody>
          <a:bodyPr wrap="square" anchor="b">
            <a:spAutoFit/>
          </a:bodyPr>
          <a:lstStyle/>
          <a:p>
            <a:r>
              <a:rPr lang="en-US" sz="2000" dirty="0"/>
              <a:t>Library: </a:t>
            </a:r>
          </a:p>
          <a:p>
            <a:r>
              <a:rPr lang="en-US" sz="2000" dirty="0"/>
              <a:t>JTS Topology Suite</a:t>
            </a:r>
          </a:p>
          <a:p>
            <a:endParaRPr lang="en-US" sz="2000" dirty="0"/>
          </a:p>
          <a:p>
            <a:r>
              <a:rPr lang="en-US" sz="2000" dirty="0"/>
              <a:t>Relations:</a:t>
            </a:r>
          </a:p>
          <a:p>
            <a:pPr marL="342900" indent="-342900">
              <a:buFont typeface="Arial" panose="020B0604020202020204" pitchFamily="34" charset="0"/>
              <a:buChar char="•"/>
            </a:pPr>
            <a:r>
              <a:rPr lang="en-US" sz="2000" dirty="0"/>
              <a:t>contains</a:t>
            </a:r>
          </a:p>
          <a:p>
            <a:pPr marL="342900" indent="-342900">
              <a:buFont typeface="Arial" panose="020B0604020202020204" pitchFamily="34" charset="0"/>
              <a:buChar char="•"/>
            </a:pPr>
            <a:r>
              <a:rPr lang="en-US" sz="2000" dirty="0" err="1"/>
              <a:t>coveredBy</a:t>
            </a:r>
            <a:r>
              <a:rPr lang="en-US" sz="2000" dirty="0"/>
              <a:t> </a:t>
            </a:r>
          </a:p>
          <a:p>
            <a:pPr marL="342900" indent="-342900">
              <a:buFont typeface="Arial" panose="020B0604020202020204" pitchFamily="34" charset="0"/>
              <a:buChar char="•"/>
            </a:pPr>
            <a:r>
              <a:rPr lang="en-US" sz="2000" dirty="0"/>
              <a:t>covers </a:t>
            </a:r>
          </a:p>
          <a:p>
            <a:pPr marL="342900" indent="-342900">
              <a:buFont typeface="Arial" panose="020B0604020202020204" pitchFamily="34" charset="0"/>
              <a:buChar char="•"/>
            </a:pPr>
            <a:r>
              <a:rPr lang="en-US" sz="2000" dirty="0"/>
              <a:t>disjoint </a:t>
            </a:r>
          </a:p>
          <a:p>
            <a:pPr marL="342900" indent="-342900">
              <a:buFont typeface="Arial" panose="020B0604020202020204" pitchFamily="34" charset="0"/>
              <a:buChar char="•"/>
            </a:pPr>
            <a:r>
              <a:rPr lang="en-US" sz="2000" dirty="0"/>
              <a:t>equals</a:t>
            </a:r>
          </a:p>
          <a:p>
            <a:pPr marL="342900" indent="-342900">
              <a:buFont typeface="Arial" panose="020B0604020202020204" pitchFamily="34" charset="0"/>
              <a:buChar char="•"/>
            </a:pPr>
            <a:r>
              <a:rPr lang="en-US" sz="2000" dirty="0"/>
              <a:t>intersects </a:t>
            </a:r>
          </a:p>
          <a:p>
            <a:pPr marL="342900" indent="-342900">
              <a:buFont typeface="Arial" panose="020B0604020202020204" pitchFamily="34" charset="0"/>
              <a:buChar char="•"/>
            </a:pPr>
            <a:r>
              <a:rPr lang="en-US" sz="2000" dirty="0"/>
              <a:t>overlaps</a:t>
            </a:r>
          </a:p>
          <a:p>
            <a:pPr marL="342900" indent="-342900">
              <a:buFont typeface="Arial" panose="020B0604020202020204" pitchFamily="34" charset="0"/>
              <a:buChar char="•"/>
            </a:pPr>
            <a:r>
              <a:rPr lang="en-US" sz="2000" dirty="0"/>
              <a:t>touches</a:t>
            </a:r>
          </a:p>
          <a:p>
            <a:pPr marL="342900" indent="-342900">
              <a:buFont typeface="Arial" panose="020B0604020202020204" pitchFamily="34" charset="0"/>
              <a:buChar char="•"/>
            </a:pPr>
            <a:r>
              <a:rPr lang="en-US" sz="2000" dirty="0"/>
              <a:t>crosses</a:t>
            </a:r>
          </a:p>
          <a:p>
            <a:pPr marL="342900" indent="-342900">
              <a:buFont typeface="Arial" panose="020B0604020202020204" pitchFamily="34" charset="0"/>
              <a:buChar char="•"/>
            </a:pPr>
            <a:r>
              <a:rPr lang="en-US" sz="2000" dirty="0"/>
              <a:t>within</a:t>
            </a:r>
          </a:p>
        </p:txBody>
      </p:sp>
      <p:sp>
        <p:nvSpPr>
          <p:cNvPr id="8" name="TextBox 7">
            <a:extLst>
              <a:ext uri="{FF2B5EF4-FFF2-40B4-BE49-F238E27FC236}">
                <a16:creationId xmlns:a16="http://schemas.microsoft.com/office/drawing/2014/main" id="{6B14A12C-F58A-ADA9-FFEC-F550CBD924CC}"/>
              </a:ext>
            </a:extLst>
          </p:cNvPr>
          <p:cNvSpPr txBox="1"/>
          <p:nvPr/>
        </p:nvSpPr>
        <p:spPr>
          <a:xfrm>
            <a:off x="-770" y="1337105"/>
            <a:ext cx="9132816" cy="461665"/>
          </a:xfrm>
          <a:prstGeom prst="rect">
            <a:avLst/>
          </a:prstGeom>
          <a:noFill/>
        </p:spPr>
        <p:txBody>
          <a:bodyPr wrap="square" anchor="ctr">
            <a:spAutoFit/>
          </a:bodyPr>
          <a:lstStyle/>
          <a:p>
            <a:pPr algn="ctr"/>
            <a:r>
              <a:rPr lang="en-US" b="1" dirty="0">
                <a:latin typeface="URWBookmanL"/>
              </a:rPr>
              <a:t>The Dimensionally Extended 9-Intersection Model (DE-9IM) </a:t>
            </a:r>
            <a:endParaRPr lang="en-ES" dirty="0"/>
          </a:p>
        </p:txBody>
      </p:sp>
      <p:pic>
        <p:nvPicPr>
          <p:cNvPr id="6" name="Picture 5">
            <a:extLst>
              <a:ext uri="{FF2B5EF4-FFF2-40B4-BE49-F238E27FC236}">
                <a16:creationId xmlns:a16="http://schemas.microsoft.com/office/drawing/2014/main" id="{C317E4EE-6F42-159F-716C-8B4CFF54242D}"/>
              </a:ext>
            </a:extLst>
          </p:cNvPr>
          <p:cNvPicPr>
            <a:picLocks noChangeAspect="1"/>
          </p:cNvPicPr>
          <p:nvPr/>
        </p:nvPicPr>
        <p:blipFill>
          <a:blip r:embed="rId4"/>
          <a:stretch>
            <a:fillRect/>
          </a:stretch>
        </p:blipFill>
        <p:spPr>
          <a:xfrm>
            <a:off x="20216" y="1798770"/>
            <a:ext cx="6035109" cy="4725906"/>
          </a:xfrm>
          <a:prstGeom prst="rect">
            <a:avLst/>
          </a:prstGeom>
        </p:spPr>
      </p:pic>
    </p:spTree>
    <p:extLst>
      <p:ext uri="{BB962C8B-B14F-4D97-AF65-F5344CB8AC3E}">
        <p14:creationId xmlns:p14="http://schemas.microsoft.com/office/powerpoint/2010/main" val="1050649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_tradnl" altLang="en-ES" sz="1000" b="1" i="0" u="none" strike="noStrike" kern="1200" cap="none" spc="0" normalizeH="0" baseline="0" noProof="0">
                <a:ln>
                  <a:noFill/>
                </a:ln>
                <a:solidFill>
                  <a:srgbClr val="FFFFFF"/>
                </a:solidFill>
                <a:effectLst/>
                <a:uLnTx/>
                <a:uFillTx/>
                <a:latin typeface="Arial Narrow" panose="020B0604020202020204" pitchFamily="34" charset="0"/>
                <a:ea typeface="ＭＳ Ｐゴシック" panose="020B0600070205080204" pitchFamily="34" charset="-128"/>
              </a:rPr>
              <a:t>DIAPOSITIVA</a:t>
            </a:r>
            <a:r>
              <a:rPr kumimoji="0" lang="es-ES_tradnl" altLang="en-ES" sz="8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rPr>
              <a:t> </a:t>
            </a:r>
            <a:fld id="{07DADC6A-277A-AA48-A3D0-354034FCB748}" type="slidenum">
              <a:rPr kumimoji="0" lang="es-ES_tradnl" altLang="en-ES" sz="1000" b="1" i="0" u="none" strike="noStrike" kern="1200" cap="none" spc="0" normalizeH="0" baseline="0" noProof="0">
                <a:ln>
                  <a:noFill/>
                </a:ln>
                <a:solidFill>
                  <a:srgbClr val="FFFFFF"/>
                </a:solidFill>
                <a:effectLst/>
                <a:uLnTx/>
                <a:uFillTx/>
                <a:latin typeface="Arial Narrow" panose="020B0604020202020204" pitchFamily="34" charset="0"/>
                <a:ea typeface="ＭＳ Ｐゴシック" panose="020B0600070205080204" pitchFamily="34" charset="-128"/>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es-ES_tradnl" altLang="en-ES" sz="1000" b="1" i="0" u="none" strike="noStrike" kern="1200" cap="none" spc="0" normalizeH="0" baseline="0" noProof="0">
              <a:ln>
                <a:noFill/>
              </a:ln>
              <a:solidFill>
                <a:srgbClr val="FFFFFF"/>
              </a:solidFill>
              <a:effectLst/>
              <a:uLnTx/>
              <a:uFillTx/>
              <a:latin typeface="Arial Narrow" panose="020B0604020202020204" pitchFamily="34" charset="0"/>
              <a:ea typeface="ＭＳ Ｐゴシック" panose="020B0600070205080204" pitchFamily="34" charset="-128"/>
            </a:endParaRPr>
          </a:p>
        </p:txBody>
      </p:sp>
      <p:pic>
        <p:nvPicPr>
          <p:cNvPr id="3073" name="Picture 1" descr="page34image13179648">
            <a:extLst>
              <a:ext uri="{FF2B5EF4-FFF2-40B4-BE49-F238E27FC236}">
                <a16:creationId xmlns:a16="http://schemas.microsoft.com/office/drawing/2014/main" id="{F5AAE71A-DE16-30ED-24B0-6E5A30E56A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647700"/>
            <a:ext cx="57404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age34image2722448">
            <a:extLst>
              <a:ext uri="{FF2B5EF4-FFF2-40B4-BE49-F238E27FC236}">
                <a16:creationId xmlns:a16="http://schemas.microsoft.com/office/drawing/2014/main" id="{293D5844-0D4B-ACEC-3131-8B5F233FD9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660400"/>
            <a:ext cx="3962400" cy="598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113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F5723C1-F28F-72A4-7AC8-D0BA40D18602}"/>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C8930B77-233C-EE4B-893D-90CC9D3776A5}" type="slidenum">
              <a:rPr lang="es-ES_tradnl" altLang="en-ES" sz="1000">
                <a:solidFill>
                  <a:srgbClr val="FFFFFF"/>
                </a:solidFill>
                <a:latin typeface="Arial Narrow" panose="020B0604020202020204" pitchFamily="34" charset="0"/>
              </a:rPr>
              <a:pPr/>
              <a:t>24</a:t>
            </a:fld>
            <a:endParaRPr lang="es-ES_tradnl" altLang="en-ES" sz="1000">
              <a:solidFill>
                <a:srgbClr val="FFFFFF"/>
              </a:solidFill>
              <a:latin typeface="Arial Narrow" panose="020B0604020202020204" pitchFamily="34" charset="0"/>
            </a:endParaRPr>
          </a:p>
        </p:txBody>
      </p:sp>
      <p:sp>
        <p:nvSpPr>
          <p:cNvPr id="2" name="TextBox 1">
            <a:extLst>
              <a:ext uri="{FF2B5EF4-FFF2-40B4-BE49-F238E27FC236}">
                <a16:creationId xmlns:a16="http://schemas.microsoft.com/office/drawing/2014/main" id="{FA5D6DAD-C403-913B-C9C5-EDDC8512B4D9}"/>
              </a:ext>
            </a:extLst>
          </p:cNvPr>
          <p:cNvSpPr txBox="1"/>
          <p:nvPr/>
        </p:nvSpPr>
        <p:spPr>
          <a:xfrm>
            <a:off x="1191106" y="3075057"/>
            <a:ext cx="6761787" cy="707886"/>
          </a:xfrm>
          <a:prstGeom prst="rect">
            <a:avLst/>
          </a:prstGeom>
          <a:noFill/>
        </p:spPr>
        <p:txBody>
          <a:bodyPr wrap="none" rtlCol="0">
            <a:spAutoFit/>
          </a:bodyPr>
          <a:lstStyle/>
          <a:p>
            <a:r>
              <a:rPr lang="en-ES" sz="4000" b="1" dirty="0">
                <a:latin typeface="+mj-lt"/>
              </a:rPr>
              <a:t>Evaluation and Conclusion</a:t>
            </a:r>
          </a:p>
        </p:txBody>
      </p:sp>
    </p:spTree>
    <p:extLst>
      <p:ext uri="{BB962C8B-B14F-4D97-AF65-F5344CB8AC3E}">
        <p14:creationId xmlns:p14="http://schemas.microsoft.com/office/powerpoint/2010/main" val="3707966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25</a:t>
            </a:fld>
            <a:endParaRPr lang="es-ES_tradnl" altLang="en-ES" sz="1000">
              <a:solidFill>
                <a:srgbClr val="FFFFFF"/>
              </a:solidFill>
              <a:latin typeface="Arial Narrow" panose="020B0604020202020204" pitchFamily="34" charset="0"/>
            </a:endParaRPr>
          </a:p>
        </p:txBody>
      </p:sp>
      <p:sp>
        <p:nvSpPr>
          <p:cNvPr id="2" name="Title 1">
            <a:extLst>
              <a:ext uri="{FF2B5EF4-FFF2-40B4-BE49-F238E27FC236}">
                <a16:creationId xmlns:a16="http://schemas.microsoft.com/office/drawing/2014/main" id="{C143C76B-AC97-38A8-16C3-4DB8C5C8C5F5}"/>
              </a:ext>
            </a:extLst>
          </p:cNvPr>
          <p:cNvSpPr>
            <a:spLocks noGrp="1"/>
          </p:cNvSpPr>
          <p:nvPr>
            <p:ph type="title"/>
          </p:nvPr>
        </p:nvSpPr>
        <p:spPr>
          <a:xfrm>
            <a:off x="14429" y="731836"/>
            <a:ext cx="9129571" cy="968972"/>
          </a:xfrm>
        </p:spPr>
        <p:txBody>
          <a:bodyPr anchor="ctr">
            <a:noAutofit/>
          </a:bodyPr>
          <a:lstStyle/>
          <a:p>
            <a:r>
              <a:rPr lang="en-US" sz="2800" b="1" dirty="0"/>
              <a:t>Ontology Alignment Evaluation Initiative (OAEI) </a:t>
            </a:r>
            <a:endParaRPr lang="en-US" sz="2800" dirty="0"/>
          </a:p>
        </p:txBody>
      </p:sp>
      <p:sp>
        <p:nvSpPr>
          <p:cNvPr id="5" name="Content Placeholder 2">
            <a:extLst>
              <a:ext uri="{FF2B5EF4-FFF2-40B4-BE49-F238E27FC236}">
                <a16:creationId xmlns:a16="http://schemas.microsoft.com/office/drawing/2014/main" id="{07A759EA-033F-B4EB-CB64-265FFFF09611}"/>
              </a:ext>
            </a:extLst>
          </p:cNvPr>
          <p:cNvSpPr>
            <a:spLocks noGrp="1"/>
          </p:cNvSpPr>
          <p:nvPr>
            <p:ph idx="1"/>
          </p:nvPr>
        </p:nvSpPr>
        <p:spPr>
          <a:xfrm>
            <a:off x="14429" y="2035154"/>
            <a:ext cx="9144000" cy="4741987"/>
          </a:xfrm>
        </p:spPr>
        <p:txBody>
          <a:bodyPr/>
          <a:lstStyle/>
          <a:p>
            <a:pPr marL="0" indent="0">
              <a:buNone/>
            </a:pPr>
            <a:r>
              <a:rPr lang="en-US" sz="2000" dirty="0"/>
              <a:t>The increasing number of methods available for schema or ontology matching mandates consensus for evaluation of these methods. The Ontology Alignment Evaluation Initiative is a coordinated international initiative to forge this consensus.</a:t>
            </a:r>
          </a:p>
          <a:p>
            <a:pPr marL="0" indent="0">
              <a:buNone/>
            </a:pPr>
            <a:r>
              <a:rPr lang="en-US" sz="2000" dirty="0"/>
              <a:t>The goals of the Ontology Alignment Evaluation Initiative are: </a:t>
            </a:r>
          </a:p>
          <a:p>
            <a:r>
              <a:rPr lang="en-US" sz="2000" dirty="0"/>
              <a:t>assessing strengths and weaknesses of alignment and matching systems; </a:t>
            </a:r>
          </a:p>
          <a:p>
            <a:r>
              <a:rPr lang="en-US" sz="2000" dirty="0"/>
              <a:t>comparing performance of techniques;</a:t>
            </a:r>
          </a:p>
          <a:p>
            <a:r>
              <a:rPr lang="en-US" sz="2000" dirty="0"/>
              <a:t>increasing communication among algorithm developers;</a:t>
            </a:r>
          </a:p>
          <a:p>
            <a:r>
              <a:rPr lang="en-US" sz="2000" dirty="0"/>
              <a:t>improving evaluation techniques;</a:t>
            </a:r>
          </a:p>
          <a:p>
            <a:r>
              <a:rPr lang="en-US" sz="2000" dirty="0"/>
              <a:t>most of all, helping </a:t>
            </a:r>
            <a:r>
              <a:rPr lang="en-US" sz="2000" b="1" dirty="0">
                <a:solidFill>
                  <a:srgbClr val="FF0000"/>
                </a:solidFill>
              </a:rPr>
              <a:t>improve the work on ontology alignment and matching</a:t>
            </a:r>
            <a:r>
              <a:rPr lang="en-US" sz="2000" dirty="0"/>
              <a:t>.</a:t>
            </a:r>
          </a:p>
          <a:p>
            <a:pPr marL="0" indent="0">
              <a:buNone/>
            </a:pPr>
            <a:r>
              <a:rPr lang="en-US" sz="2000" dirty="0"/>
              <a:t>Through the controlled experimental evaluation of the technique's performance.</a:t>
            </a:r>
            <a:endParaRPr lang="en-ES" sz="2000" dirty="0"/>
          </a:p>
        </p:txBody>
      </p:sp>
    </p:spTree>
    <p:extLst>
      <p:ext uri="{BB962C8B-B14F-4D97-AF65-F5344CB8AC3E}">
        <p14:creationId xmlns:p14="http://schemas.microsoft.com/office/powerpoint/2010/main" val="2745511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26</a:t>
            </a:fld>
            <a:endParaRPr lang="es-ES_tradnl" altLang="en-ES" sz="1000">
              <a:solidFill>
                <a:srgbClr val="FFFFFF"/>
              </a:solidFill>
              <a:latin typeface="Arial Narrow" panose="020B0604020202020204" pitchFamily="34" charset="0"/>
            </a:endParaRPr>
          </a:p>
        </p:txBody>
      </p:sp>
      <p:sp>
        <p:nvSpPr>
          <p:cNvPr id="3" name="TextBox 2">
            <a:extLst>
              <a:ext uri="{FF2B5EF4-FFF2-40B4-BE49-F238E27FC236}">
                <a16:creationId xmlns:a16="http://schemas.microsoft.com/office/drawing/2014/main" id="{D2E139BF-6E9C-829D-F795-5ED382381CFF}"/>
              </a:ext>
            </a:extLst>
          </p:cNvPr>
          <p:cNvSpPr txBox="1"/>
          <p:nvPr/>
        </p:nvSpPr>
        <p:spPr>
          <a:xfrm>
            <a:off x="5882" y="672353"/>
            <a:ext cx="9138118" cy="646331"/>
          </a:xfrm>
          <a:prstGeom prst="rect">
            <a:avLst/>
          </a:prstGeom>
          <a:noFill/>
        </p:spPr>
        <p:txBody>
          <a:bodyPr wrap="square" anchor="ctr">
            <a:spAutoFit/>
          </a:bodyPr>
          <a:lstStyle/>
          <a:p>
            <a:pPr algn="ctr"/>
            <a:r>
              <a:rPr lang="en-US" sz="3600" b="1" dirty="0">
                <a:effectLst/>
                <a:latin typeface="URWBookmanL"/>
              </a:rPr>
              <a:t>Evaluation Metrics </a:t>
            </a:r>
            <a:endParaRPr lang="en-US" sz="3600" dirty="0"/>
          </a:p>
        </p:txBody>
      </p:sp>
      <p:sp>
        <p:nvSpPr>
          <p:cNvPr id="6" name="TextBox 5">
            <a:extLst>
              <a:ext uri="{FF2B5EF4-FFF2-40B4-BE49-F238E27FC236}">
                <a16:creationId xmlns:a16="http://schemas.microsoft.com/office/drawing/2014/main" id="{6A915879-4415-36E1-FD7E-CFE5CA22049E}"/>
              </a:ext>
            </a:extLst>
          </p:cNvPr>
          <p:cNvSpPr txBox="1"/>
          <p:nvPr/>
        </p:nvSpPr>
        <p:spPr>
          <a:xfrm>
            <a:off x="38416" y="1226369"/>
            <a:ext cx="9099701" cy="461665"/>
          </a:xfrm>
          <a:prstGeom prst="rect">
            <a:avLst/>
          </a:prstGeom>
          <a:noFill/>
        </p:spPr>
        <p:txBody>
          <a:bodyPr wrap="square">
            <a:spAutoFit/>
          </a:bodyPr>
          <a:lstStyle/>
          <a:p>
            <a:r>
              <a:rPr lang="en-US" sz="2400" b="1" dirty="0">
                <a:effectLst/>
                <a:latin typeface="URWBookmanL"/>
              </a:rPr>
              <a:t>1. Competency benchmarks</a:t>
            </a:r>
            <a:r>
              <a:rPr lang="en-US" b="1" dirty="0">
                <a:latin typeface="URWBookmanL"/>
              </a:rPr>
              <a:t>:</a:t>
            </a:r>
            <a:r>
              <a:rPr lang="en-US" sz="2400" b="1" dirty="0">
                <a:effectLst/>
                <a:latin typeface="URWBookmanL"/>
              </a:rPr>
              <a:t> </a:t>
            </a:r>
            <a:endParaRPr lang="en-US" dirty="0"/>
          </a:p>
        </p:txBody>
      </p:sp>
      <p:sp>
        <p:nvSpPr>
          <p:cNvPr id="10" name="TextBox 9">
            <a:extLst>
              <a:ext uri="{FF2B5EF4-FFF2-40B4-BE49-F238E27FC236}">
                <a16:creationId xmlns:a16="http://schemas.microsoft.com/office/drawing/2014/main" id="{7DDC285A-B93A-C2F2-92FD-88B920793923}"/>
              </a:ext>
            </a:extLst>
          </p:cNvPr>
          <p:cNvSpPr txBox="1"/>
          <p:nvPr/>
        </p:nvSpPr>
        <p:spPr>
          <a:xfrm>
            <a:off x="-3651" y="5970445"/>
            <a:ext cx="9147651" cy="461665"/>
          </a:xfrm>
          <a:prstGeom prst="rect">
            <a:avLst/>
          </a:prstGeom>
          <a:noFill/>
        </p:spPr>
        <p:txBody>
          <a:bodyPr wrap="square">
            <a:spAutoFit/>
          </a:bodyPr>
          <a:lstStyle/>
          <a:p>
            <a:r>
              <a:rPr lang="en-US" sz="2400" b="1" dirty="0">
                <a:effectLst/>
                <a:latin typeface="URWBookmanL"/>
              </a:rPr>
              <a:t>2. Performance benchmarks: </a:t>
            </a:r>
            <a:r>
              <a:rPr lang="en-US" sz="2400" b="1" dirty="0">
                <a:solidFill>
                  <a:srgbClr val="FF0000"/>
                </a:solidFill>
                <a:effectLst/>
                <a:latin typeface="URWBookmanL"/>
              </a:rPr>
              <a:t>Speed</a:t>
            </a:r>
            <a:r>
              <a:rPr lang="en-US" sz="2400" b="1" dirty="0">
                <a:effectLst/>
                <a:latin typeface="URWBookmanL"/>
              </a:rPr>
              <a:t> and </a:t>
            </a:r>
            <a:r>
              <a:rPr lang="en-US" b="1" dirty="0"/>
              <a:t>Memory </a:t>
            </a:r>
            <a:endParaRPr lang="en-US" dirty="0"/>
          </a:p>
        </p:txBody>
      </p:sp>
      <p:sp>
        <p:nvSpPr>
          <p:cNvPr id="14" name="TextBox 13">
            <a:extLst>
              <a:ext uri="{FF2B5EF4-FFF2-40B4-BE49-F238E27FC236}">
                <a16:creationId xmlns:a16="http://schemas.microsoft.com/office/drawing/2014/main" id="{50979E6D-C5C3-5583-DD84-D14465DE88D9}"/>
              </a:ext>
            </a:extLst>
          </p:cNvPr>
          <p:cNvSpPr txBox="1"/>
          <p:nvPr/>
        </p:nvSpPr>
        <p:spPr>
          <a:xfrm>
            <a:off x="0" y="1688034"/>
            <a:ext cx="9144000" cy="1477328"/>
          </a:xfrm>
          <a:prstGeom prst="rect">
            <a:avLst/>
          </a:prstGeom>
          <a:noFill/>
        </p:spPr>
        <p:txBody>
          <a:bodyPr wrap="square">
            <a:spAutoFit/>
          </a:bodyPr>
          <a:lstStyle/>
          <a:p>
            <a:r>
              <a:rPr lang="en-ES" sz="1800" dirty="0"/>
              <a:t>Precision and recall are currently the most well-understood evaluation measures. </a:t>
            </a:r>
          </a:p>
          <a:p>
            <a:pPr marL="285750" indent="-285750">
              <a:buFont typeface="Arial" panose="020B0604020202020204" pitchFamily="34" charset="0"/>
              <a:buChar char="•"/>
            </a:pPr>
            <a:r>
              <a:rPr lang="en-ES" sz="1800" dirty="0"/>
              <a:t>One possibility consists of proposing </a:t>
            </a:r>
            <a:r>
              <a:rPr lang="en-ES" sz="1800" b="1" dirty="0">
                <a:solidFill>
                  <a:srgbClr val="FF0000"/>
                </a:solidFill>
              </a:rPr>
              <a:t>a reference alignment (R) </a:t>
            </a:r>
            <a:r>
              <a:rPr lang="en-ES" sz="1800" dirty="0"/>
              <a:t>that is the one that the participants must find (a gold standard). </a:t>
            </a:r>
          </a:p>
          <a:p>
            <a:pPr marL="285750" indent="-285750">
              <a:buFont typeface="Arial" panose="020B0604020202020204" pitchFamily="34" charset="0"/>
              <a:buChar char="•"/>
            </a:pPr>
            <a:r>
              <a:rPr lang="en-ES" sz="1800" dirty="0"/>
              <a:t>The result from </a:t>
            </a:r>
            <a:r>
              <a:rPr lang="en-ES" sz="1800" b="1" dirty="0">
                <a:solidFill>
                  <a:srgbClr val="FF0000"/>
                </a:solidFill>
              </a:rPr>
              <a:t>the</a:t>
            </a:r>
            <a:r>
              <a:rPr lang="en-ES" sz="1800" dirty="0"/>
              <a:t> </a:t>
            </a:r>
            <a:r>
              <a:rPr lang="en-ES" sz="1800" b="1" dirty="0">
                <a:solidFill>
                  <a:srgbClr val="FF0000"/>
                </a:solidFill>
              </a:rPr>
              <a:t>evaluated</a:t>
            </a:r>
            <a:r>
              <a:rPr lang="en-ES" sz="1800" dirty="0"/>
              <a:t> </a:t>
            </a:r>
            <a:r>
              <a:rPr lang="en-ES" sz="1800" b="1" dirty="0">
                <a:solidFill>
                  <a:srgbClr val="FF0000"/>
                </a:solidFill>
              </a:rPr>
              <a:t>alignment algorithm (A)</a:t>
            </a:r>
            <a:r>
              <a:rPr lang="en-ES" sz="1800" dirty="0"/>
              <a:t> can then be compared to that reference alignment. </a:t>
            </a:r>
          </a:p>
        </p:txBody>
      </p:sp>
      <p:pic>
        <p:nvPicPr>
          <p:cNvPr id="15" name="Picture 14">
            <a:extLst>
              <a:ext uri="{FF2B5EF4-FFF2-40B4-BE49-F238E27FC236}">
                <a16:creationId xmlns:a16="http://schemas.microsoft.com/office/drawing/2014/main" id="{894C76CF-95DC-2D3A-A996-D39DED00FC08}"/>
              </a:ext>
            </a:extLst>
          </p:cNvPr>
          <p:cNvPicPr>
            <a:picLocks noChangeAspect="1"/>
          </p:cNvPicPr>
          <p:nvPr/>
        </p:nvPicPr>
        <p:blipFill>
          <a:blip r:embed="rId3"/>
          <a:stretch>
            <a:fillRect/>
          </a:stretch>
        </p:blipFill>
        <p:spPr>
          <a:xfrm>
            <a:off x="1371377" y="3165362"/>
            <a:ext cx="6401246" cy="2608780"/>
          </a:xfrm>
          <a:prstGeom prst="rect">
            <a:avLst/>
          </a:prstGeom>
        </p:spPr>
      </p:pic>
    </p:spTree>
    <p:extLst>
      <p:ext uri="{BB962C8B-B14F-4D97-AF65-F5344CB8AC3E}">
        <p14:creationId xmlns:p14="http://schemas.microsoft.com/office/powerpoint/2010/main" val="2847263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27</a:t>
            </a:fld>
            <a:endParaRPr lang="es-ES_tradnl" altLang="en-ES" sz="1000">
              <a:solidFill>
                <a:srgbClr val="FFFFFF"/>
              </a:solidFill>
              <a:latin typeface="Arial Narrow" panose="020B0604020202020204" pitchFamily="34" charset="0"/>
            </a:endParaRPr>
          </a:p>
        </p:txBody>
      </p:sp>
      <p:sp>
        <p:nvSpPr>
          <p:cNvPr id="2" name="Title 1">
            <a:extLst>
              <a:ext uri="{FF2B5EF4-FFF2-40B4-BE49-F238E27FC236}">
                <a16:creationId xmlns:a16="http://schemas.microsoft.com/office/drawing/2014/main" id="{C143C76B-AC97-38A8-16C3-4DB8C5C8C5F5}"/>
              </a:ext>
            </a:extLst>
          </p:cNvPr>
          <p:cNvSpPr>
            <a:spLocks noGrp="1"/>
          </p:cNvSpPr>
          <p:nvPr>
            <p:ph type="title"/>
          </p:nvPr>
        </p:nvSpPr>
        <p:spPr>
          <a:xfrm>
            <a:off x="14429" y="731836"/>
            <a:ext cx="9129571" cy="968972"/>
          </a:xfrm>
        </p:spPr>
        <p:txBody>
          <a:bodyPr anchor="ctr">
            <a:noAutofit/>
          </a:bodyPr>
          <a:lstStyle/>
          <a:p>
            <a:r>
              <a:rPr lang="en-US" b="1" dirty="0"/>
              <a:t>SPIMBENCH </a:t>
            </a:r>
            <a:endParaRPr lang="en-US" sz="2800" dirty="0"/>
          </a:p>
        </p:txBody>
      </p:sp>
      <p:sp>
        <p:nvSpPr>
          <p:cNvPr id="5" name="Content Placeholder 2">
            <a:extLst>
              <a:ext uri="{FF2B5EF4-FFF2-40B4-BE49-F238E27FC236}">
                <a16:creationId xmlns:a16="http://schemas.microsoft.com/office/drawing/2014/main" id="{07A759EA-033F-B4EB-CB64-265FFFF09611}"/>
              </a:ext>
            </a:extLst>
          </p:cNvPr>
          <p:cNvSpPr>
            <a:spLocks noGrp="1"/>
          </p:cNvSpPr>
          <p:nvPr>
            <p:ph idx="1"/>
          </p:nvPr>
        </p:nvSpPr>
        <p:spPr>
          <a:xfrm>
            <a:off x="14429" y="1700809"/>
            <a:ext cx="9144000" cy="1612498"/>
          </a:xfrm>
        </p:spPr>
        <p:txBody>
          <a:bodyPr/>
          <a:lstStyle/>
          <a:p>
            <a:pPr marL="0" indent="0">
              <a:buNone/>
            </a:pPr>
            <a:r>
              <a:rPr lang="en-US" sz="2000" dirty="0"/>
              <a:t>The goal of the SPIMBENCH task is to determine when two instances describe the same </a:t>
            </a:r>
            <a:r>
              <a:rPr lang="en-US" sz="2000" b="1" dirty="0">
                <a:solidFill>
                  <a:srgbClr val="FF0000"/>
                </a:solidFill>
              </a:rPr>
              <a:t>creative work</a:t>
            </a:r>
            <a:r>
              <a:rPr lang="en-US" sz="2000" dirty="0"/>
              <a:t>. It needs to match instances in the source dataset (Tbox1) against the instances of the target dataset (Tbox2). An instance in the source (Tbox1) dataset can have none or one matching counterparts in the target dataset (Tbox2). </a:t>
            </a:r>
            <a:endParaRPr lang="en-US" sz="1400" dirty="0"/>
          </a:p>
        </p:txBody>
      </p:sp>
      <p:pic>
        <p:nvPicPr>
          <p:cNvPr id="6" name="Picture 5" descr="A picture containing graphical user interface&#10;&#10;Description automatically generated">
            <a:extLst>
              <a:ext uri="{FF2B5EF4-FFF2-40B4-BE49-F238E27FC236}">
                <a16:creationId xmlns:a16="http://schemas.microsoft.com/office/drawing/2014/main" id="{90F7A552-C157-331B-02DC-86D6901FC6A9}"/>
              </a:ext>
            </a:extLst>
          </p:cNvPr>
          <p:cNvPicPr>
            <a:picLocks noChangeAspect="1"/>
          </p:cNvPicPr>
          <p:nvPr/>
        </p:nvPicPr>
        <p:blipFill>
          <a:blip r:embed="rId3"/>
          <a:stretch>
            <a:fillRect/>
          </a:stretch>
        </p:blipFill>
        <p:spPr>
          <a:xfrm>
            <a:off x="50983" y="3448181"/>
            <a:ext cx="9042034" cy="2338458"/>
          </a:xfrm>
          <a:prstGeom prst="rect">
            <a:avLst/>
          </a:prstGeom>
        </p:spPr>
      </p:pic>
      <p:sp>
        <p:nvSpPr>
          <p:cNvPr id="8" name="TextBox 7">
            <a:extLst>
              <a:ext uri="{FF2B5EF4-FFF2-40B4-BE49-F238E27FC236}">
                <a16:creationId xmlns:a16="http://schemas.microsoft.com/office/drawing/2014/main" id="{1301C372-4518-E349-BBD3-3E1D1F879B47}"/>
              </a:ext>
            </a:extLst>
          </p:cNvPr>
          <p:cNvSpPr txBox="1"/>
          <p:nvPr/>
        </p:nvSpPr>
        <p:spPr>
          <a:xfrm>
            <a:off x="-18066" y="5921514"/>
            <a:ext cx="9143999" cy="707886"/>
          </a:xfrm>
          <a:prstGeom prst="rect">
            <a:avLst/>
          </a:prstGeom>
          <a:noFill/>
        </p:spPr>
        <p:txBody>
          <a:bodyPr wrap="square">
            <a:spAutoFit/>
          </a:bodyPr>
          <a:lstStyle/>
          <a:p>
            <a:r>
              <a:rPr lang="en-US" sz="2000" dirty="0">
                <a:effectLst/>
                <a:latin typeface="+mn-lt"/>
              </a:rPr>
              <a:t>There are </a:t>
            </a:r>
            <a:r>
              <a:rPr lang="en-US" sz="2000" b="1" dirty="0">
                <a:solidFill>
                  <a:srgbClr val="FF0000"/>
                </a:solidFill>
                <a:effectLst/>
                <a:latin typeface="+mn-lt"/>
              </a:rPr>
              <a:t>3105</a:t>
            </a:r>
            <a:r>
              <a:rPr lang="en-US" sz="2000" dirty="0">
                <a:effectLst/>
                <a:latin typeface="+mn-lt"/>
              </a:rPr>
              <a:t> records in the source dataset (Tbox1) and </a:t>
            </a:r>
            <a:r>
              <a:rPr lang="en-US" sz="2000" b="1" dirty="0">
                <a:solidFill>
                  <a:srgbClr val="FF0000"/>
                </a:solidFill>
                <a:effectLst/>
                <a:latin typeface="+mn-lt"/>
              </a:rPr>
              <a:t>2802</a:t>
            </a:r>
            <a:r>
              <a:rPr lang="en-US" sz="2000" dirty="0">
                <a:effectLst/>
                <a:latin typeface="+mn-lt"/>
              </a:rPr>
              <a:t> records in the target dataset (Tbox2).  </a:t>
            </a:r>
            <a:endParaRPr lang="en-US" sz="2000" dirty="0">
              <a:latin typeface="+mn-lt"/>
            </a:endParaRPr>
          </a:p>
        </p:txBody>
      </p:sp>
    </p:spTree>
    <p:extLst>
      <p:ext uri="{BB962C8B-B14F-4D97-AF65-F5344CB8AC3E}">
        <p14:creationId xmlns:p14="http://schemas.microsoft.com/office/powerpoint/2010/main" val="866730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28</a:t>
            </a:fld>
            <a:endParaRPr lang="es-ES_tradnl" altLang="en-ES" sz="1000">
              <a:solidFill>
                <a:srgbClr val="FFFFFF"/>
              </a:solidFill>
              <a:latin typeface="Arial Narrow" panose="020B0604020202020204" pitchFamily="34" charset="0"/>
            </a:endParaRPr>
          </a:p>
        </p:txBody>
      </p:sp>
      <p:pic>
        <p:nvPicPr>
          <p:cNvPr id="3" name="Content Placeholder 2">
            <a:extLst>
              <a:ext uri="{FF2B5EF4-FFF2-40B4-BE49-F238E27FC236}">
                <a16:creationId xmlns:a16="http://schemas.microsoft.com/office/drawing/2014/main" id="{D2C74AF6-5601-7017-024E-AAF1FB1B1525}"/>
              </a:ext>
            </a:extLst>
          </p:cNvPr>
          <p:cNvPicPr>
            <a:picLocks noGrp="1" noChangeAspect="1"/>
          </p:cNvPicPr>
          <p:nvPr>
            <p:ph idx="1"/>
          </p:nvPr>
        </p:nvPicPr>
        <p:blipFill>
          <a:blip r:embed="rId3"/>
          <a:stretch>
            <a:fillRect/>
          </a:stretch>
        </p:blipFill>
        <p:spPr>
          <a:xfrm>
            <a:off x="0" y="764704"/>
            <a:ext cx="9112587" cy="5720680"/>
          </a:xfrm>
          <a:prstGeom prst="rect">
            <a:avLst/>
          </a:prstGeom>
        </p:spPr>
      </p:pic>
      <p:sp>
        <p:nvSpPr>
          <p:cNvPr id="6" name="Frame 5">
            <a:extLst>
              <a:ext uri="{FF2B5EF4-FFF2-40B4-BE49-F238E27FC236}">
                <a16:creationId xmlns:a16="http://schemas.microsoft.com/office/drawing/2014/main" id="{DC1F56A5-7D5F-CC66-1DFD-695B4295968F}"/>
              </a:ext>
            </a:extLst>
          </p:cNvPr>
          <p:cNvSpPr/>
          <p:nvPr/>
        </p:nvSpPr>
        <p:spPr bwMode="auto">
          <a:xfrm>
            <a:off x="2398419" y="1160748"/>
            <a:ext cx="2232248" cy="216024"/>
          </a:xfrm>
          <a:prstGeom prst="frame">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ES" sz="2400" b="0" i="0" u="none" strike="noStrike" cap="none" normalizeH="0" baseline="0">
              <a:ln>
                <a:noFill/>
              </a:ln>
              <a:solidFill>
                <a:srgbClr val="000000"/>
              </a:solidFill>
              <a:effectLst/>
              <a:latin typeface="Arial" charset="0"/>
              <a:ea typeface="ＭＳ Ｐゴシック" charset="0"/>
              <a:cs typeface="Geneva" charset="0"/>
            </a:endParaRPr>
          </a:p>
        </p:txBody>
      </p:sp>
      <p:sp>
        <p:nvSpPr>
          <p:cNvPr id="7" name="Frame 6">
            <a:extLst>
              <a:ext uri="{FF2B5EF4-FFF2-40B4-BE49-F238E27FC236}">
                <a16:creationId xmlns:a16="http://schemas.microsoft.com/office/drawing/2014/main" id="{520F477D-CFDE-A6CD-3134-7408D907CA3B}"/>
              </a:ext>
            </a:extLst>
          </p:cNvPr>
          <p:cNvSpPr/>
          <p:nvPr/>
        </p:nvSpPr>
        <p:spPr bwMode="auto">
          <a:xfrm>
            <a:off x="2267744" y="1412776"/>
            <a:ext cx="2520280" cy="288032"/>
          </a:xfrm>
          <a:prstGeom prst="frame">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ES" sz="2400" b="0" i="0" u="none" strike="noStrike" cap="none" normalizeH="0" baseline="0">
              <a:ln>
                <a:noFill/>
              </a:ln>
              <a:solidFill>
                <a:srgbClr val="000000"/>
              </a:solidFill>
              <a:effectLst/>
              <a:latin typeface="Arial" charset="0"/>
              <a:ea typeface="ＭＳ Ｐゴシック" charset="0"/>
              <a:cs typeface="Geneva" charset="0"/>
            </a:endParaRPr>
          </a:p>
        </p:txBody>
      </p:sp>
      <p:sp>
        <p:nvSpPr>
          <p:cNvPr id="8" name="Frame 7">
            <a:extLst>
              <a:ext uri="{FF2B5EF4-FFF2-40B4-BE49-F238E27FC236}">
                <a16:creationId xmlns:a16="http://schemas.microsoft.com/office/drawing/2014/main" id="{4B455952-14F2-D670-5248-1F4000C18327}"/>
              </a:ext>
            </a:extLst>
          </p:cNvPr>
          <p:cNvSpPr/>
          <p:nvPr/>
        </p:nvSpPr>
        <p:spPr bwMode="auto">
          <a:xfrm>
            <a:off x="2267744" y="2060848"/>
            <a:ext cx="2520280" cy="288032"/>
          </a:xfrm>
          <a:prstGeom prst="frame">
            <a:avLst/>
          </a:prstGeom>
          <a:solidFill>
            <a:srgbClr val="FF00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ES" sz="2400" b="0" i="0" u="none" strike="noStrike" cap="none" normalizeH="0" baseline="0">
              <a:ln>
                <a:noFill/>
              </a:ln>
              <a:solidFill>
                <a:srgbClr val="000000"/>
              </a:solidFill>
              <a:effectLst/>
              <a:latin typeface="Arial" charset="0"/>
              <a:ea typeface="ＭＳ Ｐゴシック" charset="0"/>
              <a:cs typeface="Geneva" charset="0"/>
            </a:endParaRPr>
          </a:p>
        </p:txBody>
      </p:sp>
    </p:spTree>
    <p:extLst>
      <p:ext uri="{BB962C8B-B14F-4D97-AF65-F5344CB8AC3E}">
        <p14:creationId xmlns:p14="http://schemas.microsoft.com/office/powerpoint/2010/main" val="1929195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1A1AFE8-2E5A-9042-1C58-6D986D144D07}"/>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845558DD-32CF-FC43-966B-78D83CC6D21E}" type="slidenum">
              <a:rPr lang="es-ES_tradnl" altLang="en-ES" sz="1000">
                <a:solidFill>
                  <a:srgbClr val="FFFFFF"/>
                </a:solidFill>
                <a:latin typeface="Arial Narrow" panose="020B0604020202020204" pitchFamily="34" charset="0"/>
              </a:rPr>
              <a:pPr/>
              <a:t>2</a:t>
            </a:fld>
            <a:endParaRPr lang="es-ES_tradnl" altLang="en-ES" sz="1000">
              <a:solidFill>
                <a:srgbClr val="FFFFFF"/>
              </a:solidFill>
              <a:latin typeface="Arial Narrow" panose="020B0604020202020204" pitchFamily="34" charset="0"/>
            </a:endParaRPr>
          </a:p>
        </p:txBody>
      </p:sp>
      <p:sp>
        <p:nvSpPr>
          <p:cNvPr id="2" name="TextBox 1">
            <a:extLst>
              <a:ext uri="{FF2B5EF4-FFF2-40B4-BE49-F238E27FC236}">
                <a16:creationId xmlns:a16="http://schemas.microsoft.com/office/drawing/2014/main" id="{C7E8D337-4E45-EBF1-1498-0B5ACC219D64}"/>
              </a:ext>
            </a:extLst>
          </p:cNvPr>
          <p:cNvSpPr txBox="1"/>
          <p:nvPr/>
        </p:nvSpPr>
        <p:spPr>
          <a:xfrm>
            <a:off x="0" y="692696"/>
            <a:ext cx="9144000" cy="646331"/>
          </a:xfrm>
          <a:prstGeom prst="rect">
            <a:avLst/>
          </a:prstGeom>
          <a:noFill/>
        </p:spPr>
        <p:txBody>
          <a:bodyPr wrap="square" rtlCol="0">
            <a:spAutoFit/>
          </a:bodyPr>
          <a:lstStyle/>
          <a:p>
            <a:pPr algn="ctr"/>
            <a:r>
              <a:rPr lang="en-ES" sz="3600" b="1" dirty="0">
                <a:latin typeface="+mj-lt"/>
              </a:rPr>
              <a:t>Contents</a:t>
            </a:r>
          </a:p>
        </p:txBody>
      </p:sp>
      <p:sp>
        <p:nvSpPr>
          <p:cNvPr id="3" name="TextBox 2">
            <a:extLst>
              <a:ext uri="{FF2B5EF4-FFF2-40B4-BE49-F238E27FC236}">
                <a16:creationId xmlns:a16="http://schemas.microsoft.com/office/drawing/2014/main" id="{20541E6F-7344-330C-03A1-FBB30A745089}"/>
              </a:ext>
            </a:extLst>
          </p:cNvPr>
          <p:cNvSpPr txBox="1"/>
          <p:nvPr/>
        </p:nvSpPr>
        <p:spPr>
          <a:xfrm>
            <a:off x="0" y="2151728"/>
            <a:ext cx="9144000" cy="2554545"/>
          </a:xfrm>
          <a:prstGeom prst="rect">
            <a:avLst/>
          </a:prstGeom>
          <a:noFill/>
        </p:spPr>
        <p:txBody>
          <a:bodyPr wrap="square" rtlCol="0" anchor="ctr">
            <a:spAutoFit/>
          </a:bodyPr>
          <a:lstStyle/>
          <a:p>
            <a:pPr marL="457200" indent="-457200">
              <a:buFont typeface="Arial" panose="020B0604020202020204" pitchFamily="34" charset="0"/>
              <a:buChar char="•"/>
            </a:pPr>
            <a:r>
              <a:rPr lang="en-ES" sz="3200" dirty="0"/>
              <a:t>Introduction</a:t>
            </a:r>
          </a:p>
          <a:p>
            <a:pPr marL="457200" indent="-457200">
              <a:buFont typeface="Arial" panose="020B0604020202020204" pitchFamily="34" charset="0"/>
              <a:buChar char="•"/>
            </a:pPr>
            <a:r>
              <a:rPr lang="en-ES" sz="3200" dirty="0"/>
              <a:t>State of the Art</a:t>
            </a:r>
          </a:p>
          <a:p>
            <a:pPr marL="457200" indent="-457200">
              <a:buFont typeface="Arial" panose="020B0604020202020204" pitchFamily="34" charset="0"/>
              <a:buChar char="•"/>
            </a:pPr>
            <a:r>
              <a:rPr lang="en-ES" sz="3200" dirty="0"/>
              <a:t>LOOM-LD</a:t>
            </a:r>
          </a:p>
          <a:p>
            <a:pPr marL="457200" indent="-457200">
              <a:buFont typeface="Arial" panose="020B0604020202020204" pitchFamily="34" charset="0"/>
              <a:buChar char="•"/>
            </a:pPr>
            <a:r>
              <a:rPr lang="en-ES" sz="3200" dirty="0"/>
              <a:t>Evaluation and Conclusion</a:t>
            </a:r>
          </a:p>
          <a:p>
            <a:pPr marL="457200" indent="-457200">
              <a:buFont typeface="Arial" panose="020B0604020202020204" pitchFamily="34" charset="0"/>
              <a:buChar char="•"/>
            </a:pPr>
            <a:r>
              <a:rPr lang="en-ES" sz="3200" dirty="0"/>
              <a:t>Future Work</a:t>
            </a:r>
          </a:p>
        </p:txBody>
      </p:sp>
    </p:spTree>
    <p:extLst>
      <p:ext uri="{BB962C8B-B14F-4D97-AF65-F5344CB8AC3E}">
        <p14:creationId xmlns:p14="http://schemas.microsoft.com/office/powerpoint/2010/main" val="2453033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29</a:t>
            </a:fld>
            <a:endParaRPr lang="es-ES_tradnl" altLang="en-ES" sz="1000">
              <a:solidFill>
                <a:srgbClr val="FFFFFF"/>
              </a:solidFill>
              <a:latin typeface="Arial Narrow" panose="020B0604020202020204" pitchFamily="34" charset="0"/>
            </a:endParaRPr>
          </a:p>
        </p:txBody>
      </p:sp>
      <p:sp>
        <p:nvSpPr>
          <p:cNvPr id="2" name="Title 1">
            <a:extLst>
              <a:ext uri="{FF2B5EF4-FFF2-40B4-BE49-F238E27FC236}">
                <a16:creationId xmlns:a16="http://schemas.microsoft.com/office/drawing/2014/main" id="{C143C76B-AC97-38A8-16C3-4DB8C5C8C5F5}"/>
              </a:ext>
            </a:extLst>
          </p:cNvPr>
          <p:cNvSpPr>
            <a:spLocks noGrp="1"/>
          </p:cNvSpPr>
          <p:nvPr>
            <p:ph type="title"/>
          </p:nvPr>
        </p:nvSpPr>
        <p:spPr>
          <a:xfrm>
            <a:off x="14429" y="710428"/>
            <a:ext cx="9129571" cy="558332"/>
          </a:xfrm>
        </p:spPr>
        <p:txBody>
          <a:bodyPr anchor="ctr">
            <a:noAutofit/>
          </a:bodyPr>
          <a:lstStyle/>
          <a:p>
            <a:r>
              <a:rPr lang="en-US" sz="3600" b="1" dirty="0"/>
              <a:t>SPARQL</a:t>
            </a:r>
          </a:p>
        </p:txBody>
      </p:sp>
      <p:sp>
        <p:nvSpPr>
          <p:cNvPr id="5" name="Content Placeholder 2">
            <a:extLst>
              <a:ext uri="{FF2B5EF4-FFF2-40B4-BE49-F238E27FC236}">
                <a16:creationId xmlns:a16="http://schemas.microsoft.com/office/drawing/2014/main" id="{07A759EA-033F-B4EB-CB64-265FFFF09611}"/>
              </a:ext>
            </a:extLst>
          </p:cNvPr>
          <p:cNvSpPr>
            <a:spLocks noGrp="1"/>
          </p:cNvSpPr>
          <p:nvPr>
            <p:ph idx="1"/>
          </p:nvPr>
        </p:nvSpPr>
        <p:spPr>
          <a:xfrm>
            <a:off x="14429" y="1268760"/>
            <a:ext cx="9144000" cy="5360641"/>
          </a:xfrm>
        </p:spPr>
        <p:txBody>
          <a:bodyPr/>
          <a:lstStyle/>
          <a:p>
            <a:pPr marL="0" indent="0">
              <a:buNone/>
            </a:pPr>
            <a:r>
              <a:rPr lang="en-US" sz="1600" dirty="0"/>
              <a:t>CONSTRUCT { ?thing1 </a:t>
            </a:r>
            <a:r>
              <a:rPr lang="en-US" sz="1600" dirty="0" err="1"/>
              <a:t>owl:sameAs</a:t>
            </a:r>
            <a:r>
              <a:rPr lang="en-US" sz="1600" dirty="0"/>
              <a:t> ?thing2. }</a:t>
            </a:r>
          </a:p>
          <a:p>
            <a:pPr marL="0" indent="0">
              <a:buNone/>
            </a:pPr>
            <a:r>
              <a:rPr lang="en-US" sz="1600" dirty="0"/>
              <a:t>WHERE {</a:t>
            </a:r>
          </a:p>
          <a:p>
            <a:pPr marL="0" indent="0">
              <a:buNone/>
            </a:pPr>
            <a:r>
              <a:rPr lang="en-US" sz="1600" dirty="0"/>
              <a:t>    ?thing1 </a:t>
            </a:r>
            <a:r>
              <a:rPr lang="en-US" sz="1600" dirty="0" err="1"/>
              <a:t>seals:isLocatedAt</a:t>
            </a:r>
            <a:r>
              <a:rPr lang="en-US" sz="1600" dirty="0"/>
              <a:t> "tbox1.nt".</a:t>
            </a:r>
          </a:p>
          <a:p>
            <a:pPr marL="0" indent="0">
              <a:buNone/>
            </a:pPr>
            <a:r>
              <a:rPr lang="en-US" sz="1600" dirty="0"/>
              <a:t>    OPTIONAL { ?thing1 </a:t>
            </a:r>
            <a:r>
              <a:rPr lang="en-US" sz="1600" dirty="0" err="1"/>
              <a:t>cwork:title</a:t>
            </a:r>
            <a:r>
              <a:rPr lang="en-US" sz="1600" dirty="0"/>
              <a:t> ?title1. }</a:t>
            </a:r>
          </a:p>
          <a:p>
            <a:pPr marL="0" indent="0">
              <a:buNone/>
            </a:pPr>
            <a:r>
              <a:rPr lang="en-US" sz="1600" dirty="0"/>
              <a:t>    OPTIONAL { ?thing1 </a:t>
            </a:r>
            <a:r>
              <a:rPr lang="en-US" sz="1600" dirty="0" err="1"/>
              <a:t>cwork:shortTitle</a:t>
            </a:r>
            <a:r>
              <a:rPr lang="en-US" sz="1600" dirty="0"/>
              <a:t> ?shortTitle1. }</a:t>
            </a:r>
          </a:p>
          <a:p>
            <a:pPr marL="0" indent="0">
              <a:buNone/>
            </a:pPr>
            <a:r>
              <a:rPr lang="en-US" sz="1600" dirty="0"/>
              <a:t>    OPTIONAL { ?thing1 </a:t>
            </a:r>
            <a:r>
              <a:rPr lang="en-US" sz="1600" dirty="0" err="1"/>
              <a:t>cwork:description</a:t>
            </a:r>
            <a:r>
              <a:rPr lang="en-US" sz="1600" dirty="0"/>
              <a:t> ?description1. }</a:t>
            </a:r>
          </a:p>
          <a:p>
            <a:pPr marL="0" indent="0">
              <a:buNone/>
            </a:pPr>
            <a:r>
              <a:rPr lang="en-US" sz="1600" dirty="0"/>
              <a:t>    ?thing2 </a:t>
            </a:r>
            <a:r>
              <a:rPr lang="en-US" sz="1600" dirty="0" err="1"/>
              <a:t>seals:isLocatedAt</a:t>
            </a:r>
            <a:r>
              <a:rPr lang="en-US" sz="1600" dirty="0"/>
              <a:t> "tbox2.nt".</a:t>
            </a:r>
          </a:p>
          <a:p>
            <a:pPr marL="0" indent="0">
              <a:buNone/>
            </a:pPr>
            <a:r>
              <a:rPr lang="en-US" sz="1600" dirty="0"/>
              <a:t>    OPTIONAL { ?thing2 </a:t>
            </a:r>
            <a:r>
              <a:rPr lang="en-US" sz="1600" dirty="0" err="1"/>
              <a:t>cwork:title</a:t>
            </a:r>
            <a:r>
              <a:rPr lang="en-US" sz="1600" dirty="0"/>
              <a:t> ?title2. }</a:t>
            </a:r>
          </a:p>
          <a:p>
            <a:pPr marL="0" indent="0">
              <a:buNone/>
            </a:pPr>
            <a:r>
              <a:rPr lang="en-US" sz="1600" dirty="0"/>
              <a:t>    OPTIONAL { ?thing2 </a:t>
            </a:r>
            <a:r>
              <a:rPr lang="en-US" sz="1600" dirty="0" err="1"/>
              <a:t>cwork:shortTitle</a:t>
            </a:r>
            <a:r>
              <a:rPr lang="en-US" sz="1600" dirty="0"/>
              <a:t> ?shortTitle2. }</a:t>
            </a:r>
          </a:p>
          <a:p>
            <a:pPr marL="0" indent="0">
              <a:buNone/>
            </a:pPr>
            <a:r>
              <a:rPr lang="en-US" sz="1600" dirty="0"/>
              <a:t>    OPTIONAL { ?thing2 </a:t>
            </a:r>
            <a:r>
              <a:rPr lang="en-US" sz="1600" dirty="0" err="1"/>
              <a:t>cwork:description</a:t>
            </a:r>
            <a:r>
              <a:rPr lang="en-US" sz="1600" dirty="0"/>
              <a:t> ?description2. }</a:t>
            </a:r>
          </a:p>
          <a:p>
            <a:pPr marL="0" indent="0">
              <a:buNone/>
            </a:pPr>
            <a:r>
              <a:rPr lang="en-US" sz="1600" b="1" dirty="0">
                <a:solidFill>
                  <a:srgbClr val="FF0000"/>
                </a:solidFill>
              </a:rPr>
              <a:t>    BIND(</a:t>
            </a:r>
            <a:r>
              <a:rPr lang="en-US" sz="1600" b="1" dirty="0" err="1">
                <a:solidFill>
                  <a:srgbClr val="FF0000"/>
                </a:solidFill>
              </a:rPr>
              <a:t>loom:lcs</a:t>
            </a:r>
            <a:r>
              <a:rPr lang="en-US" sz="1600" b="1" dirty="0">
                <a:solidFill>
                  <a:srgbClr val="FF0000"/>
                </a:solidFill>
              </a:rPr>
              <a:t>(?title1, ?title2) AS ?</a:t>
            </a:r>
            <a:r>
              <a:rPr lang="en-US" sz="1600" b="1" dirty="0" err="1">
                <a:solidFill>
                  <a:srgbClr val="FF0000"/>
                </a:solidFill>
              </a:rPr>
              <a:t>titleGrade</a:t>
            </a:r>
            <a:r>
              <a:rPr lang="en-US" sz="1600" b="1" dirty="0">
                <a:solidFill>
                  <a:srgbClr val="FF0000"/>
                </a:solidFill>
              </a:rPr>
              <a:t>)</a:t>
            </a:r>
          </a:p>
          <a:p>
            <a:pPr marL="0" indent="0">
              <a:buNone/>
            </a:pPr>
            <a:r>
              <a:rPr lang="en-US" sz="1600" b="1" dirty="0">
                <a:solidFill>
                  <a:srgbClr val="FF0000"/>
                </a:solidFill>
              </a:rPr>
              <a:t>    BIND(</a:t>
            </a:r>
            <a:r>
              <a:rPr lang="en-US" sz="1600" b="1" dirty="0" err="1">
                <a:solidFill>
                  <a:srgbClr val="FF0000"/>
                </a:solidFill>
              </a:rPr>
              <a:t>loom:lcs</a:t>
            </a:r>
            <a:r>
              <a:rPr lang="en-US" sz="1600" b="1" dirty="0">
                <a:solidFill>
                  <a:srgbClr val="FF0000"/>
                </a:solidFill>
              </a:rPr>
              <a:t>(?shortTitle1, ?shortTitle2) AS ?</a:t>
            </a:r>
            <a:r>
              <a:rPr lang="en-US" sz="1600" b="1" dirty="0" err="1">
                <a:solidFill>
                  <a:srgbClr val="FF0000"/>
                </a:solidFill>
              </a:rPr>
              <a:t>shortTitleGrade</a:t>
            </a:r>
            <a:r>
              <a:rPr lang="en-US" sz="1600" b="1" dirty="0">
                <a:solidFill>
                  <a:srgbClr val="FF0000"/>
                </a:solidFill>
              </a:rPr>
              <a:t>)</a:t>
            </a:r>
          </a:p>
          <a:p>
            <a:pPr marL="0" indent="0">
              <a:buNone/>
            </a:pPr>
            <a:r>
              <a:rPr lang="en-US" sz="1600" b="1" dirty="0">
                <a:solidFill>
                  <a:srgbClr val="FF0000"/>
                </a:solidFill>
              </a:rPr>
              <a:t>    BIND(</a:t>
            </a:r>
            <a:r>
              <a:rPr lang="en-US" sz="1600" b="1" dirty="0" err="1">
                <a:solidFill>
                  <a:srgbClr val="FF0000"/>
                </a:solidFill>
              </a:rPr>
              <a:t>loom:lcs</a:t>
            </a:r>
            <a:r>
              <a:rPr lang="en-US" sz="1600" b="1" dirty="0">
                <a:solidFill>
                  <a:srgbClr val="FF0000"/>
                </a:solidFill>
              </a:rPr>
              <a:t>(?description1, ?description2) AS ?</a:t>
            </a:r>
            <a:r>
              <a:rPr lang="en-US" sz="1600" b="1" dirty="0" err="1">
                <a:solidFill>
                  <a:srgbClr val="FF0000"/>
                </a:solidFill>
              </a:rPr>
              <a:t>descriptionGrade</a:t>
            </a:r>
            <a:r>
              <a:rPr lang="en-US" sz="1600" b="1" dirty="0">
                <a:solidFill>
                  <a:srgbClr val="FF0000"/>
                </a:solidFill>
              </a:rPr>
              <a:t>)</a:t>
            </a:r>
          </a:p>
          <a:p>
            <a:pPr marL="0" indent="0">
              <a:buNone/>
            </a:pPr>
            <a:r>
              <a:rPr lang="en-US" sz="1600" dirty="0"/>
              <a:t>    FILTER(?thing1 != ?thing2)</a:t>
            </a:r>
          </a:p>
          <a:p>
            <a:pPr marL="0" indent="0">
              <a:buNone/>
            </a:pPr>
            <a:r>
              <a:rPr lang="en-US" sz="1600" dirty="0"/>
              <a:t>    </a:t>
            </a:r>
            <a:r>
              <a:rPr lang="en-US" sz="1600" b="1" dirty="0">
                <a:solidFill>
                  <a:srgbClr val="FF0000"/>
                </a:solidFill>
              </a:rPr>
              <a:t>FILTER(((?</a:t>
            </a:r>
            <a:r>
              <a:rPr lang="en-US" sz="1600" b="1" dirty="0" err="1">
                <a:solidFill>
                  <a:srgbClr val="FF0000"/>
                </a:solidFill>
              </a:rPr>
              <a:t>titleGrade</a:t>
            </a:r>
            <a:r>
              <a:rPr lang="en-US" sz="1600" b="1" dirty="0">
                <a:solidFill>
                  <a:srgbClr val="FF0000"/>
                </a:solidFill>
              </a:rPr>
              <a:t> &gt;= "0.7"^^</a:t>
            </a:r>
            <a:r>
              <a:rPr lang="en-US" sz="1600" b="1" dirty="0" err="1">
                <a:solidFill>
                  <a:srgbClr val="FF0000"/>
                </a:solidFill>
              </a:rPr>
              <a:t>xsd:decimal</a:t>
            </a:r>
            <a:r>
              <a:rPr lang="en-US" sz="1600" b="1" dirty="0">
                <a:solidFill>
                  <a:srgbClr val="FF0000"/>
                </a:solidFill>
              </a:rPr>
              <a:t>) || (?</a:t>
            </a:r>
            <a:r>
              <a:rPr lang="en-US" sz="1600" b="1" dirty="0" err="1">
                <a:solidFill>
                  <a:srgbClr val="FF0000"/>
                </a:solidFill>
              </a:rPr>
              <a:t>shortTitleGrade</a:t>
            </a:r>
            <a:r>
              <a:rPr lang="en-US" sz="1600" b="1" dirty="0">
                <a:solidFill>
                  <a:srgbClr val="FF0000"/>
                </a:solidFill>
              </a:rPr>
              <a:t> &gt;= "0.7"^^</a:t>
            </a:r>
            <a:r>
              <a:rPr lang="en-US" sz="1600" b="1" dirty="0" err="1">
                <a:solidFill>
                  <a:srgbClr val="FF0000"/>
                </a:solidFill>
              </a:rPr>
              <a:t>xsd:decimal</a:t>
            </a:r>
            <a:r>
              <a:rPr lang="en-US" sz="1600" b="1" dirty="0">
                <a:solidFill>
                  <a:srgbClr val="FF0000"/>
                </a:solidFill>
              </a:rPr>
              <a:t>)) || (?</a:t>
            </a:r>
            <a:r>
              <a:rPr lang="en-US" sz="1600" b="1" dirty="0" err="1">
                <a:solidFill>
                  <a:srgbClr val="FF0000"/>
                </a:solidFill>
              </a:rPr>
              <a:t>descriptionGrade</a:t>
            </a:r>
            <a:r>
              <a:rPr lang="en-US" sz="1600" b="1" dirty="0">
                <a:solidFill>
                  <a:srgbClr val="FF0000"/>
                </a:solidFill>
              </a:rPr>
              <a:t> &gt;= "0.7"^^</a:t>
            </a:r>
            <a:r>
              <a:rPr lang="en-US" sz="1600" b="1" dirty="0" err="1">
                <a:solidFill>
                  <a:srgbClr val="FF0000"/>
                </a:solidFill>
              </a:rPr>
              <a:t>xsd:decimal</a:t>
            </a:r>
            <a:r>
              <a:rPr lang="en-US" sz="1600" b="1" dirty="0">
                <a:solidFill>
                  <a:srgbClr val="FF0000"/>
                </a:solidFill>
              </a:rPr>
              <a:t>))</a:t>
            </a:r>
          </a:p>
          <a:p>
            <a:pPr marL="0" indent="0">
              <a:buNone/>
            </a:pPr>
            <a:r>
              <a:rPr lang="en-US" sz="1600" dirty="0"/>
              <a:t>}</a:t>
            </a:r>
            <a:endParaRPr lang="en-ES" sz="1600" dirty="0"/>
          </a:p>
        </p:txBody>
      </p:sp>
    </p:spTree>
    <p:extLst>
      <p:ext uri="{BB962C8B-B14F-4D97-AF65-F5344CB8AC3E}">
        <p14:creationId xmlns:p14="http://schemas.microsoft.com/office/powerpoint/2010/main" val="1306420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30</a:t>
            </a:fld>
            <a:endParaRPr lang="es-ES_tradnl" altLang="en-ES" sz="1000">
              <a:solidFill>
                <a:srgbClr val="FFFFFF"/>
              </a:solidFill>
              <a:latin typeface="Arial Narrow" panose="020B0604020202020204" pitchFamily="34" charset="0"/>
            </a:endParaRPr>
          </a:p>
        </p:txBody>
      </p:sp>
      <p:graphicFrame>
        <p:nvGraphicFramePr>
          <p:cNvPr id="3" name="Table 5">
            <a:extLst>
              <a:ext uri="{FF2B5EF4-FFF2-40B4-BE49-F238E27FC236}">
                <a16:creationId xmlns:a16="http://schemas.microsoft.com/office/drawing/2014/main" id="{73215A91-2DC3-351B-DCEE-831AC21645DF}"/>
              </a:ext>
            </a:extLst>
          </p:cNvPr>
          <p:cNvGraphicFramePr>
            <a:graphicFrameLocks noGrp="1"/>
          </p:cNvGraphicFramePr>
          <p:nvPr>
            <p:ph idx="1"/>
            <p:extLst>
              <p:ext uri="{D42A27DB-BD31-4B8C-83A1-F6EECF244321}">
                <p14:modId xmlns:p14="http://schemas.microsoft.com/office/powerpoint/2010/main" val="2594332860"/>
              </p:ext>
            </p:extLst>
          </p:nvPr>
        </p:nvGraphicFramePr>
        <p:xfrm>
          <a:off x="14429" y="1600200"/>
          <a:ext cx="9115144" cy="5029199"/>
        </p:xfrm>
        <a:graphic>
          <a:graphicData uri="http://schemas.openxmlformats.org/drawingml/2006/table">
            <a:tbl>
              <a:tblPr firstRow="1" bandRow="1">
                <a:tableStyleId>{5C22544A-7EE6-4342-B048-85BDC9FD1C3A}</a:tableStyleId>
              </a:tblPr>
              <a:tblGrid>
                <a:gridCol w="1317211">
                  <a:extLst>
                    <a:ext uri="{9D8B030D-6E8A-4147-A177-3AD203B41FA5}">
                      <a16:colId xmlns:a16="http://schemas.microsoft.com/office/drawing/2014/main" val="3755239793"/>
                    </a:ext>
                  </a:extLst>
                </a:gridCol>
                <a:gridCol w="1224136">
                  <a:extLst>
                    <a:ext uri="{9D8B030D-6E8A-4147-A177-3AD203B41FA5}">
                      <a16:colId xmlns:a16="http://schemas.microsoft.com/office/drawing/2014/main" val="3689551829"/>
                    </a:ext>
                  </a:extLst>
                </a:gridCol>
                <a:gridCol w="1152128">
                  <a:extLst>
                    <a:ext uri="{9D8B030D-6E8A-4147-A177-3AD203B41FA5}">
                      <a16:colId xmlns:a16="http://schemas.microsoft.com/office/drawing/2014/main" val="1083855066"/>
                    </a:ext>
                  </a:extLst>
                </a:gridCol>
                <a:gridCol w="1152128">
                  <a:extLst>
                    <a:ext uri="{9D8B030D-6E8A-4147-A177-3AD203B41FA5}">
                      <a16:colId xmlns:a16="http://schemas.microsoft.com/office/drawing/2014/main" val="2754034310"/>
                    </a:ext>
                  </a:extLst>
                </a:gridCol>
                <a:gridCol w="1224136">
                  <a:extLst>
                    <a:ext uri="{9D8B030D-6E8A-4147-A177-3AD203B41FA5}">
                      <a16:colId xmlns:a16="http://schemas.microsoft.com/office/drawing/2014/main" val="952545880"/>
                    </a:ext>
                  </a:extLst>
                </a:gridCol>
                <a:gridCol w="1008112">
                  <a:extLst>
                    <a:ext uri="{9D8B030D-6E8A-4147-A177-3AD203B41FA5}">
                      <a16:colId xmlns:a16="http://schemas.microsoft.com/office/drawing/2014/main" val="3112918877"/>
                    </a:ext>
                  </a:extLst>
                </a:gridCol>
                <a:gridCol w="897900">
                  <a:extLst>
                    <a:ext uri="{9D8B030D-6E8A-4147-A177-3AD203B41FA5}">
                      <a16:colId xmlns:a16="http://schemas.microsoft.com/office/drawing/2014/main" val="1144039795"/>
                    </a:ext>
                  </a:extLst>
                </a:gridCol>
                <a:gridCol w="1139393">
                  <a:extLst>
                    <a:ext uri="{9D8B030D-6E8A-4147-A177-3AD203B41FA5}">
                      <a16:colId xmlns:a16="http://schemas.microsoft.com/office/drawing/2014/main" val="3081766094"/>
                    </a:ext>
                  </a:extLst>
                </a:gridCol>
              </a:tblGrid>
              <a:tr h="703317">
                <a:tc>
                  <a:txBody>
                    <a:bodyPr/>
                    <a:lstStyle/>
                    <a:p>
                      <a:pPr algn="ctr"/>
                      <a:r>
                        <a:rPr lang="en-US" sz="1600" dirty="0">
                          <a:solidFill>
                            <a:sysClr val="windowText" lastClr="000000"/>
                          </a:solidFill>
                        </a:rPr>
                        <a:t>Algorithm </a:t>
                      </a:r>
                    </a:p>
                  </a:txBody>
                  <a:tcPr anchor="ctr"/>
                </a:tc>
                <a:tc>
                  <a:txBody>
                    <a:bodyPr/>
                    <a:lstStyle/>
                    <a:p>
                      <a:pPr algn="ctr"/>
                      <a:r>
                        <a:rPr lang="en-US" sz="1600" dirty="0">
                          <a:solidFill>
                            <a:sysClr val="windowText" lastClr="000000"/>
                          </a:solidFill>
                        </a:rPr>
                        <a:t>Threshold</a:t>
                      </a:r>
                    </a:p>
                  </a:txBody>
                  <a:tcPr anchor="ctr"/>
                </a:tc>
                <a:tc>
                  <a:txBody>
                    <a:bodyPr/>
                    <a:lstStyle/>
                    <a:p>
                      <a:pPr algn="ctr"/>
                      <a:r>
                        <a:rPr lang="en-ES" sz="1600" dirty="0">
                          <a:solidFill>
                            <a:sysClr val="windowText" lastClr="000000"/>
                          </a:solidFill>
                        </a:rPr>
                        <a:t>Golden Size</a:t>
                      </a:r>
                    </a:p>
                  </a:txBody>
                  <a:tcPr anchor="ctr"/>
                </a:tc>
                <a:tc>
                  <a:txBody>
                    <a:bodyPr/>
                    <a:lstStyle/>
                    <a:p>
                      <a:pPr algn="ctr"/>
                      <a:r>
                        <a:rPr lang="en-ES" sz="1600" dirty="0">
                          <a:solidFill>
                            <a:sysClr val="windowText" lastClr="000000"/>
                          </a:solidFill>
                        </a:rPr>
                        <a:t>Result Size</a:t>
                      </a:r>
                    </a:p>
                  </a:txBody>
                  <a:tcPr anchor="ctr"/>
                </a:tc>
                <a:tc>
                  <a:txBody>
                    <a:bodyPr/>
                    <a:lstStyle/>
                    <a:p>
                      <a:pPr algn="ctr"/>
                      <a:r>
                        <a:rPr lang="en-US" sz="1600" dirty="0">
                          <a:solidFill>
                            <a:sysClr val="windowText" lastClr="000000"/>
                          </a:solidFill>
                        </a:rPr>
                        <a:t>Precision </a:t>
                      </a:r>
                    </a:p>
                  </a:txBody>
                  <a:tcPr anchor="ctr"/>
                </a:tc>
                <a:tc>
                  <a:txBody>
                    <a:bodyPr/>
                    <a:lstStyle/>
                    <a:p>
                      <a:pPr algn="ctr"/>
                      <a:r>
                        <a:rPr lang="en-US" sz="1600" dirty="0">
                          <a:solidFill>
                            <a:sysClr val="windowText" lastClr="000000"/>
                          </a:solidFill>
                        </a:rPr>
                        <a:t>Recall </a:t>
                      </a:r>
                    </a:p>
                  </a:txBody>
                  <a:tcPr anchor="ctr"/>
                </a:tc>
                <a:tc>
                  <a:txBody>
                    <a:bodyPr/>
                    <a:lstStyle/>
                    <a:p>
                      <a:pPr algn="ctr"/>
                      <a:r>
                        <a:rPr lang="en-ES" sz="1600" dirty="0">
                          <a:solidFill>
                            <a:sysClr val="windowText" lastClr="000000"/>
                          </a:solidFill>
                        </a:rPr>
                        <a:t>F1</a:t>
                      </a:r>
                    </a:p>
                  </a:txBody>
                  <a:tcPr anchor="ctr"/>
                </a:tc>
                <a:tc>
                  <a:txBody>
                    <a:bodyPr/>
                    <a:lstStyle/>
                    <a:p>
                      <a:pPr algn="ctr"/>
                      <a:r>
                        <a:rPr lang="en-US" sz="1600" dirty="0">
                          <a:solidFill>
                            <a:sysClr val="windowText" lastClr="000000"/>
                          </a:solidFill>
                        </a:rPr>
                        <a:t>Milliseconds </a:t>
                      </a:r>
                    </a:p>
                  </a:txBody>
                  <a:tcPr anchor="ctr"/>
                </a:tc>
                <a:extLst>
                  <a:ext uri="{0D108BD9-81ED-4DB2-BD59-A6C34878D82A}">
                    <a16:rowId xmlns:a16="http://schemas.microsoft.com/office/drawing/2014/main" val="909566794"/>
                  </a:ext>
                </a:extLst>
              </a:tr>
              <a:tr h="703317">
                <a:tc>
                  <a:txBody>
                    <a:bodyPr/>
                    <a:lstStyle/>
                    <a:p>
                      <a:pPr algn="ctr"/>
                      <a:r>
                        <a:rPr lang="en-US" sz="1600" dirty="0">
                          <a:solidFill>
                            <a:sysClr val="windowText" lastClr="000000"/>
                          </a:solidFill>
                        </a:rPr>
                        <a:t>Cosine </a:t>
                      </a:r>
                    </a:p>
                  </a:txBody>
                  <a:tcPr anchor="ctr"/>
                </a:tc>
                <a:tc>
                  <a:txBody>
                    <a:bodyPr/>
                    <a:lstStyle/>
                    <a:p>
                      <a:pPr algn="ctr"/>
                      <a:r>
                        <a:rPr lang="en-ES" sz="1600" dirty="0">
                          <a:solidFill>
                            <a:sysClr val="windowText" lastClr="000000"/>
                          </a:solidFill>
                        </a:rPr>
                        <a:t>0.6</a:t>
                      </a:r>
                    </a:p>
                  </a:txBody>
                  <a:tcPr anchor="ctr"/>
                </a:tc>
                <a:tc>
                  <a:txBody>
                    <a:bodyPr/>
                    <a:lstStyle/>
                    <a:p>
                      <a:pPr algn="ctr"/>
                      <a:r>
                        <a:rPr lang="en-ES" sz="1600" dirty="0">
                          <a:solidFill>
                            <a:sysClr val="windowText" lastClr="000000"/>
                          </a:solidFill>
                        </a:rPr>
                        <a:t>225 </a:t>
                      </a:r>
                    </a:p>
                  </a:txBody>
                  <a:tcPr anchor="ctr"/>
                </a:tc>
                <a:tc>
                  <a:txBody>
                    <a:bodyPr/>
                    <a:lstStyle/>
                    <a:p>
                      <a:pPr algn="ctr"/>
                      <a:r>
                        <a:rPr lang="en-ES" sz="1600" dirty="0">
                          <a:solidFill>
                            <a:sysClr val="windowText" lastClr="000000"/>
                          </a:solidFill>
                        </a:rPr>
                        <a:t>225</a:t>
                      </a:r>
                    </a:p>
                  </a:txBody>
                  <a:tcPr anchor="ctr"/>
                </a:tc>
                <a:tc>
                  <a:txBody>
                    <a:bodyPr/>
                    <a:lstStyle/>
                    <a:p>
                      <a:pPr algn="ctr"/>
                      <a:r>
                        <a:rPr lang="en-ES" sz="1600" dirty="0">
                          <a:solidFill>
                            <a:sysClr val="windowText" lastClr="000000"/>
                          </a:solidFill>
                        </a:rPr>
                        <a:t>0.898</a:t>
                      </a:r>
                    </a:p>
                  </a:txBody>
                  <a:tcPr anchor="ctr"/>
                </a:tc>
                <a:tc>
                  <a:txBody>
                    <a:bodyPr/>
                    <a:lstStyle/>
                    <a:p>
                      <a:pPr algn="ctr"/>
                      <a:r>
                        <a:rPr lang="en-ES" sz="1600" dirty="0">
                          <a:solidFill>
                            <a:sysClr val="windowText" lastClr="000000"/>
                          </a:solidFill>
                        </a:rPr>
                        <a:t>0.898</a:t>
                      </a:r>
                    </a:p>
                  </a:txBody>
                  <a:tcPr anchor="ctr"/>
                </a:tc>
                <a:tc>
                  <a:txBody>
                    <a:bodyPr/>
                    <a:lstStyle/>
                    <a:p>
                      <a:pPr algn="ctr"/>
                      <a:r>
                        <a:rPr lang="en-ES" sz="1600" dirty="0">
                          <a:solidFill>
                            <a:sysClr val="windowText" lastClr="000000"/>
                          </a:solidFill>
                        </a:rPr>
                        <a:t>0.898</a:t>
                      </a:r>
                    </a:p>
                  </a:txBody>
                  <a:tcPr anchor="ctr"/>
                </a:tc>
                <a:tc>
                  <a:txBody>
                    <a:bodyPr/>
                    <a:lstStyle/>
                    <a:p>
                      <a:pPr algn="ctr"/>
                      <a:r>
                        <a:rPr lang="en-ES" sz="1600" dirty="0">
                          <a:solidFill>
                            <a:sysClr val="windowText" lastClr="000000"/>
                          </a:solidFill>
                        </a:rPr>
                        <a:t>15,733</a:t>
                      </a:r>
                    </a:p>
                  </a:txBody>
                  <a:tcPr anchor="ctr"/>
                </a:tc>
                <a:extLst>
                  <a:ext uri="{0D108BD9-81ED-4DB2-BD59-A6C34878D82A}">
                    <a16:rowId xmlns:a16="http://schemas.microsoft.com/office/drawing/2014/main" val="1674177704"/>
                  </a:ext>
                </a:extLst>
              </a:tr>
              <a:tr h="703317">
                <a:tc>
                  <a:txBody>
                    <a:bodyPr/>
                    <a:lstStyle/>
                    <a:p>
                      <a:pPr algn="ctr"/>
                      <a:r>
                        <a:rPr lang="en-US" sz="1600" dirty="0">
                          <a:solidFill>
                            <a:sysClr val="windowText" lastClr="000000"/>
                          </a:solidFill>
                        </a:rPr>
                        <a:t>Jaccard </a:t>
                      </a:r>
                    </a:p>
                  </a:txBody>
                  <a:tcPr anchor="ctr"/>
                </a:tc>
                <a:tc>
                  <a:txBody>
                    <a:bodyPr/>
                    <a:lstStyle/>
                    <a:p>
                      <a:pPr algn="ctr"/>
                      <a:r>
                        <a:rPr lang="en-ES" sz="1600" dirty="0">
                          <a:solidFill>
                            <a:sysClr val="windowText" lastClr="000000"/>
                          </a:solidFill>
                        </a:rPr>
                        <a:t>0.3</a:t>
                      </a:r>
                    </a:p>
                  </a:txBody>
                  <a:tcPr anchor="ctr"/>
                </a:tc>
                <a:tc>
                  <a:txBody>
                    <a:bodyPr/>
                    <a:lstStyle/>
                    <a:p>
                      <a:pPr algn="ctr"/>
                      <a:r>
                        <a:rPr lang="en-ES" sz="1600" dirty="0">
                          <a:solidFill>
                            <a:sysClr val="windowText" lastClr="000000"/>
                          </a:solidFill>
                        </a:rPr>
                        <a:t>225</a:t>
                      </a:r>
                    </a:p>
                  </a:txBody>
                  <a:tcPr anchor="ctr"/>
                </a:tc>
                <a:tc>
                  <a:txBody>
                    <a:bodyPr/>
                    <a:lstStyle/>
                    <a:p>
                      <a:pPr algn="ctr"/>
                      <a:r>
                        <a:rPr lang="en-ES" sz="1600" dirty="0">
                          <a:solidFill>
                            <a:sysClr val="windowText" lastClr="000000"/>
                          </a:solidFill>
                        </a:rPr>
                        <a:t>230</a:t>
                      </a:r>
                    </a:p>
                  </a:txBody>
                  <a:tcPr anchor="ctr"/>
                </a:tc>
                <a:tc>
                  <a:txBody>
                    <a:bodyPr/>
                    <a:lstStyle/>
                    <a:p>
                      <a:pPr algn="ctr"/>
                      <a:r>
                        <a:rPr lang="en-ES" sz="1600" dirty="0">
                          <a:solidFill>
                            <a:sysClr val="windowText" lastClr="000000"/>
                          </a:solidFill>
                        </a:rPr>
                        <a:t>0.896</a:t>
                      </a:r>
                    </a:p>
                  </a:txBody>
                  <a:tcPr anchor="ctr"/>
                </a:tc>
                <a:tc>
                  <a:txBody>
                    <a:bodyPr/>
                    <a:lstStyle/>
                    <a:p>
                      <a:pPr algn="ctr"/>
                      <a:r>
                        <a:rPr lang="en-ES" sz="1600" dirty="0">
                          <a:solidFill>
                            <a:sysClr val="windowText" lastClr="000000"/>
                          </a:solidFill>
                        </a:rPr>
                        <a:t>0.916</a:t>
                      </a:r>
                    </a:p>
                  </a:txBody>
                  <a:tcPr anchor="ctr"/>
                </a:tc>
                <a:tc>
                  <a:txBody>
                    <a:bodyPr/>
                    <a:lstStyle/>
                    <a:p>
                      <a:pPr algn="ctr"/>
                      <a:r>
                        <a:rPr lang="en-ES" sz="1600" dirty="0">
                          <a:solidFill>
                            <a:sysClr val="windowText" lastClr="000000"/>
                          </a:solidFill>
                        </a:rPr>
                        <a:t>0.905</a:t>
                      </a:r>
                    </a:p>
                  </a:txBody>
                  <a:tcPr anchor="ctr"/>
                </a:tc>
                <a:tc>
                  <a:txBody>
                    <a:bodyPr/>
                    <a:lstStyle/>
                    <a:p>
                      <a:pPr algn="ctr"/>
                      <a:r>
                        <a:rPr lang="en-ES" sz="1600" dirty="0">
                          <a:solidFill>
                            <a:sysClr val="windowText" lastClr="000000"/>
                          </a:solidFill>
                        </a:rPr>
                        <a:t>16,767</a:t>
                      </a:r>
                    </a:p>
                  </a:txBody>
                  <a:tcPr anchor="ctr"/>
                </a:tc>
                <a:extLst>
                  <a:ext uri="{0D108BD9-81ED-4DB2-BD59-A6C34878D82A}">
                    <a16:rowId xmlns:a16="http://schemas.microsoft.com/office/drawing/2014/main" val="1659243709"/>
                  </a:ext>
                </a:extLst>
              </a:tr>
              <a:tr h="703317">
                <a:tc>
                  <a:txBody>
                    <a:bodyPr/>
                    <a:lstStyle/>
                    <a:p>
                      <a:pPr algn="ctr"/>
                      <a:r>
                        <a:rPr lang="en-US" sz="1600" dirty="0" err="1">
                          <a:solidFill>
                            <a:sysClr val="windowText" lastClr="000000"/>
                          </a:solidFill>
                        </a:rPr>
                        <a:t>Jaro</a:t>
                      </a:r>
                      <a:r>
                        <a:rPr lang="en-US" sz="1600" dirty="0">
                          <a:solidFill>
                            <a:sysClr val="windowText" lastClr="000000"/>
                          </a:solidFill>
                        </a:rPr>
                        <a:t>-Winkler</a:t>
                      </a:r>
                    </a:p>
                  </a:txBody>
                  <a:tcPr anchor="ctr"/>
                </a:tc>
                <a:tc>
                  <a:txBody>
                    <a:bodyPr/>
                    <a:lstStyle/>
                    <a:p>
                      <a:pPr algn="ctr"/>
                      <a:r>
                        <a:rPr lang="en-ES" sz="1600" dirty="0">
                          <a:solidFill>
                            <a:sysClr val="windowText" lastClr="000000"/>
                          </a:solidFill>
                        </a:rPr>
                        <a:t>0.8</a:t>
                      </a:r>
                    </a:p>
                  </a:txBody>
                  <a:tcPr anchor="ctr"/>
                </a:tc>
                <a:tc>
                  <a:txBody>
                    <a:bodyPr/>
                    <a:lstStyle/>
                    <a:p>
                      <a:pPr algn="ctr"/>
                      <a:r>
                        <a:rPr lang="en-ES" sz="1600" dirty="0">
                          <a:solidFill>
                            <a:sysClr val="windowText" lastClr="000000"/>
                          </a:solidFill>
                        </a:rPr>
                        <a:t>225</a:t>
                      </a:r>
                    </a:p>
                  </a:txBody>
                  <a:tcPr anchor="ctr"/>
                </a:tc>
                <a:tc>
                  <a:txBody>
                    <a:bodyPr/>
                    <a:lstStyle/>
                    <a:p>
                      <a:pPr algn="ctr"/>
                      <a:r>
                        <a:rPr lang="en-ES" sz="1600" dirty="0">
                          <a:solidFill>
                            <a:sysClr val="windowText" lastClr="000000"/>
                          </a:solidFill>
                        </a:rPr>
                        <a:t>232</a:t>
                      </a:r>
                    </a:p>
                  </a:txBody>
                  <a:tcPr anchor="ctr"/>
                </a:tc>
                <a:tc>
                  <a:txBody>
                    <a:bodyPr/>
                    <a:lstStyle/>
                    <a:p>
                      <a:pPr algn="ctr"/>
                      <a:r>
                        <a:rPr lang="en-ES" sz="1600" dirty="0">
                          <a:solidFill>
                            <a:sysClr val="windowText" lastClr="000000"/>
                          </a:solidFill>
                        </a:rPr>
                        <a:t>0.828</a:t>
                      </a:r>
                    </a:p>
                  </a:txBody>
                  <a:tcPr anchor="ctr"/>
                </a:tc>
                <a:tc>
                  <a:txBody>
                    <a:bodyPr/>
                    <a:lstStyle/>
                    <a:p>
                      <a:pPr algn="ctr"/>
                      <a:r>
                        <a:rPr lang="en-ES" sz="1600" dirty="0">
                          <a:solidFill>
                            <a:sysClr val="windowText" lastClr="000000"/>
                          </a:solidFill>
                        </a:rPr>
                        <a:t>0.853</a:t>
                      </a:r>
                    </a:p>
                  </a:txBody>
                  <a:tcPr anchor="ctr"/>
                </a:tc>
                <a:tc>
                  <a:txBody>
                    <a:bodyPr/>
                    <a:lstStyle/>
                    <a:p>
                      <a:pPr algn="ctr"/>
                      <a:r>
                        <a:rPr lang="en-ES" sz="1600" dirty="0">
                          <a:solidFill>
                            <a:sysClr val="windowText" lastClr="000000"/>
                          </a:solidFill>
                        </a:rPr>
                        <a:t>0.84</a:t>
                      </a:r>
                    </a:p>
                  </a:txBody>
                  <a:tcPr anchor="ctr"/>
                </a:tc>
                <a:tc>
                  <a:txBody>
                    <a:bodyPr/>
                    <a:lstStyle/>
                    <a:p>
                      <a:pPr algn="ctr"/>
                      <a:r>
                        <a:rPr lang="en-ES" sz="1600" dirty="0">
                          <a:solidFill>
                            <a:sysClr val="windowText" lastClr="000000"/>
                          </a:solidFill>
                        </a:rPr>
                        <a:t>15,407</a:t>
                      </a:r>
                    </a:p>
                  </a:txBody>
                  <a:tcPr anchor="ctr"/>
                </a:tc>
                <a:extLst>
                  <a:ext uri="{0D108BD9-81ED-4DB2-BD59-A6C34878D82A}">
                    <a16:rowId xmlns:a16="http://schemas.microsoft.com/office/drawing/2014/main" val="4173504780"/>
                  </a:ext>
                </a:extLst>
              </a:tr>
              <a:tr h="703317">
                <a:tc>
                  <a:txBody>
                    <a:bodyPr/>
                    <a:lstStyle/>
                    <a:p>
                      <a:pPr algn="ctr"/>
                      <a:r>
                        <a:rPr lang="en-US" sz="1600" b="0" dirty="0" err="1">
                          <a:solidFill>
                            <a:srgbClr val="FF0000"/>
                          </a:solidFill>
                        </a:rPr>
                        <a:t>Levenshtein</a:t>
                      </a:r>
                      <a:r>
                        <a:rPr lang="en-US" sz="1600" dirty="0">
                          <a:solidFill>
                            <a:sysClr val="windowText" lastClr="000000"/>
                          </a:solidFill>
                        </a:rPr>
                        <a:t> </a:t>
                      </a:r>
                    </a:p>
                  </a:txBody>
                  <a:tcPr anchor="ctr"/>
                </a:tc>
                <a:tc>
                  <a:txBody>
                    <a:bodyPr/>
                    <a:lstStyle/>
                    <a:p>
                      <a:pPr algn="ctr"/>
                      <a:r>
                        <a:rPr lang="en-ES" sz="1600" dirty="0">
                          <a:solidFill>
                            <a:sysClr val="windowText" lastClr="000000"/>
                          </a:solidFill>
                        </a:rPr>
                        <a:t>0.5</a:t>
                      </a:r>
                    </a:p>
                  </a:txBody>
                  <a:tcPr anchor="ctr"/>
                </a:tc>
                <a:tc>
                  <a:txBody>
                    <a:bodyPr/>
                    <a:lstStyle/>
                    <a:p>
                      <a:pPr algn="ctr"/>
                      <a:r>
                        <a:rPr lang="en-ES" sz="1600" dirty="0">
                          <a:solidFill>
                            <a:sysClr val="windowText" lastClr="000000"/>
                          </a:solidFill>
                        </a:rPr>
                        <a:t>225</a:t>
                      </a:r>
                    </a:p>
                  </a:txBody>
                  <a:tcPr anchor="ctr"/>
                </a:tc>
                <a:tc>
                  <a:txBody>
                    <a:bodyPr/>
                    <a:lstStyle/>
                    <a:p>
                      <a:pPr algn="ctr"/>
                      <a:r>
                        <a:rPr lang="en-ES" sz="1600" dirty="0">
                          <a:solidFill>
                            <a:sysClr val="windowText" lastClr="000000"/>
                          </a:solidFill>
                        </a:rPr>
                        <a:t>237</a:t>
                      </a:r>
                    </a:p>
                  </a:txBody>
                  <a:tcPr anchor="ctr"/>
                </a:tc>
                <a:tc>
                  <a:txBody>
                    <a:bodyPr/>
                    <a:lstStyle/>
                    <a:p>
                      <a:pPr algn="ctr"/>
                      <a:r>
                        <a:rPr lang="en-ES" sz="1600" b="1" dirty="0">
                          <a:solidFill>
                            <a:srgbClr val="FF0000"/>
                          </a:solidFill>
                        </a:rPr>
                        <a:t>0.899</a:t>
                      </a:r>
                    </a:p>
                  </a:txBody>
                  <a:tcPr anchor="ctr"/>
                </a:tc>
                <a:tc>
                  <a:txBody>
                    <a:bodyPr/>
                    <a:lstStyle/>
                    <a:p>
                      <a:pPr algn="ctr"/>
                      <a:r>
                        <a:rPr lang="en-ES" sz="1600" b="1" dirty="0">
                          <a:solidFill>
                            <a:srgbClr val="FF0000"/>
                          </a:solidFill>
                        </a:rPr>
                        <a:t>0.947</a:t>
                      </a:r>
                    </a:p>
                  </a:txBody>
                  <a:tcPr anchor="ctr"/>
                </a:tc>
                <a:tc>
                  <a:txBody>
                    <a:bodyPr/>
                    <a:lstStyle/>
                    <a:p>
                      <a:pPr algn="ctr"/>
                      <a:r>
                        <a:rPr lang="en-ES" sz="1600" b="1" dirty="0">
                          <a:solidFill>
                            <a:srgbClr val="FF0000"/>
                          </a:solidFill>
                        </a:rPr>
                        <a:t>0.922</a:t>
                      </a:r>
                    </a:p>
                  </a:txBody>
                  <a:tcPr anchor="ctr"/>
                </a:tc>
                <a:tc>
                  <a:txBody>
                    <a:bodyPr/>
                    <a:lstStyle/>
                    <a:p>
                      <a:pPr algn="ctr"/>
                      <a:r>
                        <a:rPr lang="en-ES" sz="1600" dirty="0">
                          <a:solidFill>
                            <a:sysClr val="windowText" lastClr="000000"/>
                          </a:solidFill>
                        </a:rPr>
                        <a:t>24,110</a:t>
                      </a:r>
                    </a:p>
                  </a:txBody>
                  <a:tcPr anchor="ctr"/>
                </a:tc>
                <a:extLst>
                  <a:ext uri="{0D108BD9-81ED-4DB2-BD59-A6C34878D82A}">
                    <a16:rowId xmlns:a16="http://schemas.microsoft.com/office/drawing/2014/main" val="4144829969"/>
                  </a:ext>
                </a:extLst>
              </a:tr>
              <a:tr h="703317">
                <a:tc>
                  <a:txBody>
                    <a:bodyPr/>
                    <a:lstStyle/>
                    <a:p>
                      <a:pPr algn="ctr"/>
                      <a:r>
                        <a:rPr lang="en-ES" sz="1600" dirty="0">
                          <a:solidFill>
                            <a:sysClr val="windowText" lastClr="000000"/>
                          </a:solidFill>
                        </a:rPr>
                        <a:t>LCS</a:t>
                      </a:r>
                    </a:p>
                  </a:txBody>
                  <a:tcPr anchor="ctr"/>
                </a:tc>
                <a:tc>
                  <a:txBody>
                    <a:bodyPr/>
                    <a:lstStyle/>
                    <a:p>
                      <a:pPr algn="ctr"/>
                      <a:r>
                        <a:rPr lang="en-ES" sz="1600" dirty="0">
                          <a:solidFill>
                            <a:sysClr val="windowText" lastClr="000000"/>
                          </a:solidFill>
                        </a:rPr>
                        <a:t>0.6</a:t>
                      </a:r>
                    </a:p>
                  </a:txBody>
                  <a:tcPr anchor="ctr"/>
                </a:tc>
                <a:tc>
                  <a:txBody>
                    <a:bodyPr/>
                    <a:lstStyle/>
                    <a:p>
                      <a:pPr algn="ctr"/>
                      <a:r>
                        <a:rPr lang="en-ES" sz="1600" dirty="0">
                          <a:solidFill>
                            <a:sysClr val="windowText" lastClr="000000"/>
                          </a:solidFill>
                        </a:rPr>
                        <a:t>225</a:t>
                      </a:r>
                    </a:p>
                  </a:txBody>
                  <a:tcPr anchor="ctr"/>
                </a:tc>
                <a:tc>
                  <a:txBody>
                    <a:bodyPr/>
                    <a:lstStyle/>
                    <a:p>
                      <a:pPr algn="ctr"/>
                      <a:r>
                        <a:rPr lang="en-ES" sz="1600" dirty="0">
                          <a:solidFill>
                            <a:sysClr val="windowText" lastClr="000000"/>
                          </a:solidFill>
                        </a:rPr>
                        <a:t>235</a:t>
                      </a:r>
                    </a:p>
                  </a:txBody>
                  <a:tcPr anchor="ctr"/>
                </a:tc>
                <a:tc>
                  <a:txBody>
                    <a:bodyPr/>
                    <a:lstStyle/>
                    <a:p>
                      <a:pPr algn="ctr"/>
                      <a:r>
                        <a:rPr lang="en-ES" sz="1600" dirty="0">
                          <a:solidFill>
                            <a:sysClr val="windowText" lastClr="000000"/>
                          </a:solidFill>
                        </a:rPr>
                        <a:t>0.898</a:t>
                      </a:r>
                    </a:p>
                  </a:txBody>
                  <a:tcPr anchor="ctr"/>
                </a:tc>
                <a:tc>
                  <a:txBody>
                    <a:bodyPr/>
                    <a:lstStyle/>
                    <a:p>
                      <a:pPr algn="ctr"/>
                      <a:r>
                        <a:rPr lang="en-ES" sz="1600" dirty="0">
                          <a:solidFill>
                            <a:sysClr val="windowText" lastClr="000000"/>
                          </a:solidFill>
                        </a:rPr>
                        <a:t>0.938</a:t>
                      </a:r>
                    </a:p>
                  </a:txBody>
                  <a:tcPr anchor="ctr"/>
                </a:tc>
                <a:tc>
                  <a:txBody>
                    <a:bodyPr/>
                    <a:lstStyle/>
                    <a:p>
                      <a:pPr algn="ctr"/>
                      <a:r>
                        <a:rPr lang="en-ES" sz="1600" dirty="0">
                          <a:solidFill>
                            <a:sysClr val="windowText" lastClr="000000"/>
                          </a:solidFill>
                        </a:rPr>
                        <a:t>0.917</a:t>
                      </a:r>
                    </a:p>
                  </a:txBody>
                  <a:tcPr anchor="ctr"/>
                </a:tc>
                <a:tc>
                  <a:txBody>
                    <a:bodyPr/>
                    <a:lstStyle/>
                    <a:p>
                      <a:pPr algn="ctr"/>
                      <a:r>
                        <a:rPr lang="en-ES" sz="1600" b="1" dirty="0">
                          <a:solidFill>
                            <a:srgbClr val="FF0000"/>
                          </a:solidFill>
                        </a:rPr>
                        <a:t>15,152</a:t>
                      </a:r>
                    </a:p>
                  </a:txBody>
                  <a:tcPr anchor="ctr"/>
                </a:tc>
                <a:extLst>
                  <a:ext uri="{0D108BD9-81ED-4DB2-BD59-A6C34878D82A}">
                    <a16:rowId xmlns:a16="http://schemas.microsoft.com/office/drawing/2014/main" val="894289299"/>
                  </a:ext>
                </a:extLst>
              </a:tr>
              <a:tr h="809297">
                <a:tc>
                  <a:txBody>
                    <a:bodyPr/>
                    <a:lstStyle/>
                    <a:p>
                      <a:pPr algn="ctr"/>
                      <a:r>
                        <a:rPr lang="en-US" sz="1600" dirty="0">
                          <a:solidFill>
                            <a:sysClr val="windowText" lastClr="000000"/>
                          </a:solidFill>
                        </a:rPr>
                        <a:t>Ratcliff-</a:t>
                      </a:r>
                      <a:r>
                        <a:rPr lang="en-US" sz="1600" dirty="0" err="1">
                          <a:solidFill>
                            <a:sysClr val="windowText" lastClr="000000"/>
                          </a:solidFill>
                        </a:rPr>
                        <a:t>Obershelp</a:t>
                      </a:r>
                      <a:endParaRPr lang="en-US" sz="1600" dirty="0">
                        <a:solidFill>
                          <a:sysClr val="windowText" lastClr="000000"/>
                        </a:solidFill>
                      </a:endParaRPr>
                    </a:p>
                  </a:txBody>
                  <a:tcPr anchor="ctr"/>
                </a:tc>
                <a:tc>
                  <a:txBody>
                    <a:bodyPr/>
                    <a:lstStyle/>
                    <a:p>
                      <a:pPr algn="ctr"/>
                      <a:r>
                        <a:rPr lang="en-ES" sz="1600" dirty="0">
                          <a:solidFill>
                            <a:sysClr val="windowText" lastClr="000000"/>
                          </a:solidFill>
                        </a:rPr>
                        <a:t>0.6</a:t>
                      </a:r>
                    </a:p>
                  </a:txBody>
                  <a:tcPr anchor="ctr"/>
                </a:tc>
                <a:tc>
                  <a:txBody>
                    <a:bodyPr/>
                    <a:lstStyle/>
                    <a:p>
                      <a:pPr algn="ctr"/>
                      <a:r>
                        <a:rPr lang="en-ES" sz="1600" dirty="0">
                          <a:solidFill>
                            <a:sysClr val="windowText" lastClr="000000"/>
                          </a:solidFill>
                        </a:rPr>
                        <a:t>225</a:t>
                      </a:r>
                    </a:p>
                  </a:txBody>
                  <a:tcPr anchor="ctr"/>
                </a:tc>
                <a:tc>
                  <a:txBody>
                    <a:bodyPr/>
                    <a:lstStyle/>
                    <a:p>
                      <a:pPr algn="ctr"/>
                      <a:r>
                        <a:rPr lang="en-ES" sz="1600" dirty="0">
                          <a:solidFill>
                            <a:sysClr val="windowText" lastClr="000000"/>
                          </a:solidFill>
                        </a:rPr>
                        <a:t>236</a:t>
                      </a:r>
                    </a:p>
                  </a:txBody>
                  <a:tcPr anchor="ctr"/>
                </a:tc>
                <a:tc>
                  <a:txBody>
                    <a:bodyPr/>
                    <a:lstStyle/>
                    <a:p>
                      <a:pPr algn="ctr"/>
                      <a:r>
                        <a:rPr lang="en-ES" sz="1600" dirty="0">
                          <a:solidFill>
                            <a:sysClr val="windowText" lastClr="000000"/>
                          </a:solidFill>
                        </a:rPr>
                        <a:t>0.898</a:t>
                      </a:r>
                    </a:p>
                  </a:txBody>
                  <a:tcPr anchor="ctr"/>
                </a:tc>
                <a:tc>
                  <a:txBody>
                    <a:bodyPr/>
                    <a:lstStyle/>
                    <a:p>
                      <a:pPr algn="ctr"/>
                      <a:r>
                        <a:rPr lang="en-ES" sz="1600" dirty="0">
                          <a:solidFill>
                            <a:sysClr val="windowText" lastClr="000000"/>
                          </a:solidFill>
                        </a:rPr>
                        <a:t>0.942</a:t>
                      </a:r>
                    </a:p>
                  </a:txBody>
                  <a:tcPr anchor="ctr"/>
                </a:tc>
                <a:tc>
                  <a:txBody>
                    <a:bodyPr/>
                    <a:lstStyle/>
                    <a:p>
                      <a:pPr algn="ctr"/>
                      <a:r>
                        <a:rPr lang="en-ES" sz="1600" dirty="0">
                          <a:solidFill>
                            <a:sysClr val="windowText" lastClr="000000"/>
                          </a:solidFill>
                        </a:rPr>
                        <a:t>0.92</a:t>
                      </a:r>
                    </a:p>
                  </a:txBody>
                  <a:tcPr anchor="ctr"/>
                </a:tc>
                <a:tc>
                  <a:txBody>
                    <a:bodyPr/>
                    <a:lstStyle/>
                    <a:p>
                      <a:pPr algn="ctr"/>
                      <a:r>
                        <a:rPr lang="en-ES" sz="1600" dirty="0">
                          <a:solidFill>
                            <a:sysClr val="windowText" lastClr="000000"/>
                          </a:solidFill>
                        </a:rPr>
                        <a:t>130,843</a:t>
                      </a:r>
                    </a:p>
                  </a:txBody>
                  <a:tcPr anchor="ctr"/>
                </a:tc>
                <a:extLst>
                  <a:ext uri="{0D108BD9-81ED-4DB2-BD59-A6C34878D82A}">
                    <a16:rowId xmlns:a16="http://schemas.microsoft.com/office/drawing/2014/main" val="794168106"/>
                  </a:ext>
                </a:extLst>
              </a:tr>
            </a:tbl>
          </a:graphicData>
        </a:graphic>
      </p:graphicFrame>
      <p:sp>
        <p:nvSpPr>
          <p:cNvPr id="6" name="Title 1">
            <a:extLst>
              <a:ext uri="{FF2B5EF4-FFF2-40B4-BE49-F238E27FC236}">
                <a16:creationId xmlns:a16="http://schemas.microsoft.com/office/drawing/2014/main" id="{3BD3C842-73A5-1E87-0FBC-EBC647EC3645}"/>
              </a:ext>
            </a:extLst>
          </p:cNvPr>
          <p:cNvSpPr txBox="1">
            <a:spLocks/>
          </p:cNvSpPr>
          <p:nvPr/>
        </p:nvSpPr>
        <p:spPr>
          <a:xfrm>
            <a:off x="0" y="631228"/>
            <a:ext cx="9129571" cy="968972"/>
          </a:xfrm>
          <a:prstGeom prst="rect">
            <a:avLst/>
          </a:prstGeom>
        </p:spPr>
        <p:txBody>
          <a:bodyPr vert="horz" anchor="ctr">
            <a:noAutofit/>
          </a:bodyPr>
          <a:lstStyle>
            <a:lvl1pPr algn="ctr" rtl="0" eaLnBrk="0" fontAlgn="base" hangingPunct="0">
              <a:spcBef>
                <a:spcPct val="0"/>
              </a:spcBef>
              <a:spcAft>
                <a:spcPct val="0"/>
              </a:spcAft>
              <a:defRPr sz="440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cs typeface="Geneva" charset="0"/>
              </a:defRPr>
            </a:lvl6pPr>
            <a:lvl7pPr marL="914400" algn="ctr" rtl="0" fontAlgn="base">
              <a:spcBef>
                <a:spcPct val="0"/>
              </a:spcBef>
              <a:spcAft>
                <a:spcPct val="0"/>
              </a:spcAft>
              <a:defRPr sz="4400">
                <a:solidFill>
                  <a:schemeClr val="tx2"/>
                </a:solidFill>
                <a:latin typeface="Arial" charset="0"/>
                <a:ea typeface="ＭＳ Ｐゴシック" charset="0"/>
                <a:cs typeface="Geneva" charset="0"/>
              </a:defRPr>
            </a:lvl7pPr>
            <a:lvl8pPr marL="1371600" algn="ctr" rtl="0" fontAlgn="base">
              <a:spcBef>
                <a:spcPct val="0"/>
              </a:spcBef>
              <a:spcAft>
                <a:spcPct val="0"/>
              </a:spcAft>
              <a:defRPr sz="4400">
                <a:solidFill>
                  <a:schemeClr val="tx2"/>
                </a:solidFill>
                <a:latin typeface="Arial" charset="0"/>
                <a:ea typeface="ＭＳ Ｐゴシック" charset="0"/>
                <a:cs typeface="Geneva" charset="0"/>
              </a:defRPr>
            </a:lvl8pPr>
            <a:lvl9pPr marL="1828800" algn="ctr" rtl="0" fontAlgn="base">
              <a:spcBef>
                <a:spcPct val="0"/>
              </a:spcBef>
              <a:spcAft>
                <a:spcPct val="0"/>
              </a:spcAft>
              <a:defRPr sz="4400">
                <a:solidFill>
                  <a:schemeClr val="tx2"/>
                </a:solidFill>
                <a:latin typeface="Arial" charset="0"/>
                <a:ea typeface="ＭＳ Ｐゴシック" charset="0"/>
                <a:cs typeface="Geneva" charset="0"/>
              </a:defRPr>
            </a:lvl9pPr>
          </a:lstStyle>
          <a:p>
            <a:r>
              <a:rPr lang="en-US" b="1" kern="0" dirty="0"/>
              <a:t>Result</a:t>
            </a:r>
            <a:endParaRPr lang="en-US" sz="2800" kern="0" dirty="0"/>
          </a:p>
        </p:txBody>
      </p:sp>
    </p:spTree>
    <p:extLst>
      <p:ext uri="{BB962C8B-B14F-4D97-AF65-F5344CB8AC3E}">
        <p14:creationId xmlns:p14="http://schemas.microsoft.com/office/powerpoint/2010/main" val="392433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31</a:t>
            </a:fld>
            <a:endParaRPr lang="es-ES_tradnl" altLang="en-ES" sz="1000">
              <a:solidFill>
                <a:srgbClr val="FFFFFF"/>
              </a:solidFill>
              <a:latin typeface="Arial Narrow" panose="020B0604020202020204" pitchFamily="34" charset="0"/>
            </a:endParaRPr>
          </a:p>
        </p:txBody>
      </p:sp>
      <p:sp>
        <p:nvSpPr>
          <p:cNvPr id="2" name="Title 1">
            <a:extLst>
              <a:ext uri="{FF2B5EF4-FFF2-40B4-BE49-F238E27FC236}">
                <a16:creationId xmlns:a16="http://schemas.microsoft.com/office/drawing/2014/main" id="{C143C76B-AC97-38A8-16C3-4DB8C5C8C5F5}"/>
              </a:ext>
            </a:extLst>
          </p:cNvPr>
          <p:cNvSpPr>
            <a:spLocks noGrp="1"/>
          </p:cNvSpPr>
          <p:nvPr>
            <p:ph type="title"/>
          </p:nvPr>
        </p:nvSpPr>
        <p:spPr>
          <a:xfrm>
            <a:off x="14429" y="731836"/>
            <a:ext cx="9129571" cy="536924"/>
          </a:xfrm>
        </p:spPr>
        <p:txBody>
          <a:bodyPr anchor="ctr">
            <a:noAutofit/>
          </a:bodyPr>
          <a:lstStyle/>
          <a:p>
            <a:r>
              <a:rPr lang="en-US" sz="3600" b="1" dirty="0"/>
              <a:t>Problems</a:t>
            </a:r>
          </a:p>
        </p:txBody>
      </p:sp>
      <p:sp>
        <p:nvSpPr>
          <p:cNvPr id="5" name="Content Placeholder 2">
            <a:extLst>
              <a:ext uri="{FF2B5EF4-FFF2-40B4-BE49-F238E27FC236}">
                <a16:creationId xmlns:a16="http://schemas.microsoft.com/office/drawing/2014/main" id="{07A759EA-033F-B4EB-CB64-265FFFF09611}"/>
              </a:ext>
            </a:extLst>
          </p:cNvPr>
          <p:cNvSpPr>
            <a:spLocks noGrp="1"/>
          </p:cNvSpPr>
          <p:nvPr>
            <p:ph idx="1"/>
          </p:nvPr>
        </p:nvSpPr>
        <p:spPr>
          <a:xfrm>
            <a:off x="14429" y="1700808"/>
            <a:ext cx="9144000" cy="4928593"/>
          </a:xfrm>
        </p:spPr>
        <p:txBody>
          <a:bodyPr/>
          <a:lstStyle/>
          <a:p>
            <a:pPr marL="457200" indent="-457200">
              <a:buAutoNum type="arabicPeriod"/>
            </a:pPr>
            <a:r>
              <a:rPr lang="en-US" sz="2000" dirty="0"/>
              <a:t>The filed names are not matched, like </a:t>
            </a:r>
            <a:r>
              <a:rPr lang="en-US" sz="2000" dirty="0">
                <a:solidFill>
                  <a:srgbClr val="FF0000"/>
                </a:solidFill>
              </a:rPr>
              <a:t>description0</a:t>
            </a:r>
            <a:r>
              <a:rPr lang="en-US" sz="2000" dirty="0"/>
              <a:t>, </a:t>
            </a:r>
            <a:r>
              <a:rPr lang="en-US" sz="2000" dirty="0">
                <a:solidFill>
                  <a:srgbClr val="FF0000"/>
                </a:solidFill>
              </a:rPr>
              <a:t>description1</a:t>
            </a:r>
            <a:r>
              <a:rPr lang="en-US" sz="2000" dirty="0"/>
              <a:t>, etc.</a:t>
            </a:r>
          </a:p>
          <a:p>
            <a:pPr marL="457200" indent="-457200">
              <a:buAutoNum type="arabicPeriod"/>
            </a:pPr>
            <a:endParaRPr lang="en-US" sz="2000" dirty="0"/>
          </a:p>
          <a:p>
            <a:pPr marL="457200" indent="-457200">
              <a:buAutoNum type="arabicPeriod"/>
            </a:pPr>
            <a:endParaRPr lang="en-US" sz="2000" dirty="0"/>
          </a:p>
          <a:p>
            <a:pPr marL="457200" indent="-457200">
              <a:buAutoNum type="arabicPeriod"/>
            </a:pPr>
            <a:endParaRPr lang="en-US" sz="2000" dirty="0"/>
          </a:p>
          <a:p>
            <a:pPr marL="457200" indent="-457200">
              <a:buAutoNum type="arabicPeriod"/>
            </a:pPr>
            <a:endParaRPr lang="en-US" sz="2000" dirty="0"/>
          </a:p>
          <a:p>
            <a:pPr marL="457200" indent="-457200">
              <a:buAutoNum type="arabicPeriod"/>
            </a:pPr>
            <a:endParaRPr lang="en-US" sz="2000" dirty="0"/>
          </a:p>
          <a:p>
            <a:pPr marL="457200" indent="-457200">
              <a:buAutoNum type="arabicPeriod"/>
            </a:pPr>
            <a:endParaRPr lang="en-US" sz="2000" dirty="0"/>
          </a:p>
          <a:p>
            <a:pPr marL="0" indent="0">
              <a:buNone/>
            </a:pPr>
            <a:endParaRPr lang="en-US" sz="2000" dirty="0"/>
          </a:p>
          <a:p>
            <a:pPr marL="400050" lvl="1" indent="0">
              <a:buNone/>
            </a:pPr>
            <a:endParaRPr lang="en-US" sz="1600" dirty="0"/>
          </a:p>
          <a:p>
            <a:pPr marL="0" indent="0">
              <a:buNone/>
            </a:pPr>
            <a:r>
              <a:rPr lang="en-ES" sz="2000" dirty="0"/>
              <a:t>2. </a:t>
            </a:r>
            <a:r>
              <a:rPr lang="en-US" sz="2000" dirty="0"/>
              <a:t>There are not any text fields (datatype: </a:t>
            </a:r>
            <a:r>
              <a:rPr lang="en-US" sz="2000" dirty="0" err="1">
                <a:solidFill>
                  <a:srgbClr val="FF0000"/>
                </a:solidFill>
              </a:rPr>
              <a:t>xsd:string</a:t>
            </a:r>
            <a:r>
              <a:rPr lang="en-US" sz="2000" dirty="0"/>
              <a:t>) can be used to match.</a:t>
            </a:r>
          </a:p>
          <a:p>
            <a:pPr marL="0" indent="0">
              <a:buNone/>
            </a:pPr>
            <a:endParaRPr lang="en-ES" sz="2000" dirty="0"/>
          </a:p>
        </p:txBody>
      </p:sp>
      <p:pic>
        <p:nvPicPr>
          <p:cNvPr id="3" name="Picture 2">
            <a:extLst>
              <a:ext uri="{FF2B5EF4-FFF2-40B4-BE49-F238E27FC236}">
                <a16:creationId xmlns:a16="http://schemas.microsoft.com/office/drawing/2014/main" id="{E31E0570-D993-6F69-A81B-33056C9347AC}"/>
              </a:ext>
            </a:extLst>
          </p:cNvPr>
          <p:cNvPicPr>
            <a:picLocks noChangeAspect="1"/>
          </p:cNvPicPr>
          <p:nvPr/>
        </p:nvPicPr>
        <p:blipFill>
          <a:blip r:embed="rId4"/>
          <a:stretch>
            <a:fillRect/>
          </a:stretch>
        </p:blipFill>
        <p:spPr>
          <a:xfrm>
            <a:off x="467544" y="2096219"/>
            <a:ext cx="7992888" cy="2665562"/>
          </a:xfrm>
          <a:prstGeom prst="rect">
            <a:avLst/>
          </a:prstGeom>
        </p:spPr>
      </p:pic>
    </p:spTree>
    <p:extLst>
      <p:ext uri="{BB962C8B-B14F-4D97-AF65-F5344CB8AC3E}">
        <p14:creationId xmlns:p14="http://schemas.microsoft.com/office/powerpoint/2010/main" val="3713550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32</a:t>
            </a:fld>
            <a:endParaRPr lang="es-ES_tradnl" altLang="en-ES" sz="1000">
              <a:solidFill>
                <a:srgbClr val="FFFFFF"/>
              </a:solidFill>
              <a:latin typeface="Arial Narrow" panose="020B0604020202020204" pitchFamily="34" charset="0"/>
            </a:endParaRPr>
          </a:p>
        </p:txBody>
      </p:sp>
      <p:sp>
        <p:nvSpPr>
          <p:cNvPr id="2" name="Title 1">
            <a:extLst>
              <a:ext uri="{FF2B5EF4-FFF2-40B4-BE49-F238E27FC236}">
                <a16:creationId xmlns:a16="http://schemas.microsoft.com/office/drawing/2014/main" id="{C143C76B-AC97-38A8-16C3-4DB8C5C8C5F5}"/>
              </a:ext>
            </a:extLst>
          </p:cNvPr>
          <p:cNvSpPr>
            <a:spLocks noGrp="1"/>
          </p:cNvSpPr>
          <p:nvPr>
            <p:ph type="title"/>
          </p:nvPr>
        </p:nvSpPr>
        <p:spPr>
          <a:xfrm>
            <a:off x="14429" y="731836"/>
            <a:ext cx="9129571" cy="608932"/>
          </a:xfrm>
        </p:spPr>
        <p:txBody>
          <a:bodyPr anchor="ctr">
            <a:noAutofit/>
          </a:bodyPr>
          <a:lstStyle/>
          <a:p>
            <a:r>
              <a:rPr lang="en-US" sz="3600" b="1" dirty="0"/>
              <a:t>Spatial Data Matching</a:t>
            </a:r>
          </a:p>
        </p:txBody>
      </p:sp>
      <p:sp>
        <p:nvSpPr>
          <p:cNvPr id="5" name="Content Placeholder 2">
            <a:extLst>
              <a:ext uri="{FF2B5EF4-FFF2-40B4-BE49-F238E27FC236}">
                <a16:creationId xmlns:a16="http://schemas.microsoft.com/office/drawing/2014/main" id="{07A759EA-033F-B4EB-CB64-265FFFF09611}"/>
              </a:ext>
            </a:extLst>
          </p:cNvPr>
          <p:cNvSpPr>
            <a:spLocks noGrp="1"/>
          </p:cNvSpPr>
          <p:nvPr>
            <p:ph idx="1"/>
          </p:nvPr>
        </p:nvSpPr>
        <p:spPr>
          <a:xfrm>
            <a:off x="14429" y="1340768"/>
            <a:ext cx="9144000" cy="5288633"/>
          </a:xfrm>
        </p:spPr>
        <p:txBody>
          <a:bodyPr/>
          <a:lstStyle/>
          <a:p>
            <a:pPr marL="0" indent="0">
              <a:buNone/>
            </a:pPr>
            <a:r>
              <a:rPr lang="en-US" sz="1800" dirty="0"/>
              <a:t>The spatial datasets used here are groups by two parts, which are TomTom and </a:t>
            </a:r>
            <a:r>
              <a:rPr lang="en-US" sz="1800" dirty="0" err="1"/>
              <a:t>Spaten</a:t>
            </a:r>
            <a:r>
              <a:rPr lang="en-US" sz="1800" dirty="0"/>
              <a:t>.</a:t>
            </a:r>
          </a:p>
          <a:p>
            <a:r>
              <a:rPr lang="en-US" sz="1800" dirty="0"/>
              <a:t>TomTom has a Synthetic Trace Generator that makes it easy to create any amount of data from statistics about vehicle traffic. More specifically, it makes traces, which are a list of (longitude, latitude) pairs that one device (phone, car, etc.) records over the course of one day.</a:t>
            </a:r>
          </a:p>
          <a:p>
            <a:r>
              <a:rPr lang="en-US" sz="1800" dirty="0" err="1"/>
              <a:t>Spaten</a:t>
            </a:r>
            <a:r>
              <a:rPr lang="en-US" sz="1800" dirty="0"/>
              <a:t> is an open-source, programmable, </a:t>
            </a:r>
            <a:r>
              <a:rPr lang="en-US" sz="1800" dirty="0" err="1"/>
              <a:t>spatio</a:t>
            </a:r>
            <a:r>
              <a:rPr lang="en-US" sz="1800" dirty="0"/>
              <a:t>-temporal and textual dataset generator that can make a lot of data based on how users act in the real world. Using the Google Maps API, </a:t>
            </a:r>
            <a:r>
              <a:rPr lang="en-US" sz="1800" dirty="0" err="1"/>
              <a:t>Spaten</a:t>
            </a:r>
            <a:r>
              <a:rPr lang="en-US" sz="1800" dirty="0"/>
              <a:t> takes GPS tracks from real routes and combines them with real POIs and relevant user comments from TripAdvisor. </a:t>
            </a:r>
            <a:r>
              <a:rPr lang="en-US" sz="1800" dirty="0" err="1"/>
              <a:t>Spaten</a:t>
            </a:r>
            <a:r>
              <a:rPr lang="en-US" sz="1800" dirty="0"/>
              <a:t> creates GB-sized datasets with millions of check-ins and GPS tracks available to the public.</a:t>
            </a:r>
          </a:p>
          <a:p>
            <a:endParaRPr lang="en-US" sz="1800" dirty="0"/>
          </a:p>
          <a:p>
            <a:pPr marL="0" indent="0">
              <a:buNone/>
            </a:pPr>
            <a:r>
              <a:rPr lang="en-US" sz="1800" dirty="0"/>
              <a:t>This round of the challenge evaluated the ability to recognize DE-9IM topological relations, which are the following: </a:t>
            </a:r>
            <a:r>
              <a:rPr lang="en-US" sz="1800" b="1" dirty="0">
                <a:solidFill>
                  <a:srgbClr val="FF0000"/>
                </a:solidFill>
              </a:rPr>
              <a:t>Equals, Disjoint, Touches, Contains/Within, Covers/</a:t>
            </a:r>
            <a:r>
              <a:rPr lang="en-US" sz="1800" b="1" dirty="0" err="1">
                <a:solidFill>
                  <a:srgbClr val="FF0000"/>
                </a:solidFill>
              </a:rPr>
              <a:t>CoveredBy</a:t>
            </a:r>
            <a:r>
              <a:rPr lang="en-US" sz="1800" b="1" dirty="0">
                <a:solidFill>
                  <a:srgbClr val="FF0000"/>
                </a:solidFill>
              </a:rPr>
              <a:t>, Intersects, Crosses, Overlaps</a:t>
            </a:r>
            <a:r>
              <a:rPr lang="en-US" sz="1800" dirty="0"/>
              <a:t>. All traces are represented in WKT format. Each relation will be assigned a unique pair of source and target datasets. This task is used to evaluate the performance of systems that deal with topological connections presented in the cutting-edge DE-9IM model, where all topological relations between trajectories are in two-dimensional space.</a:t>
            </a:r>
          </a:p>
        </p:txBody>
      </p:sp>
    </p:spTree>
    <p:extLst>
      <p:ext uri="{BB962C8B-B14F-4D97-AF65-F5344CB8AC3E}">
        <p14:creationId xmlns:p14="http://schemas.microsoft.com/office/powerpoint/2010/main" val="1034292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33</a:t>
            </a:fld>
            <a:endParaRPr lang="es-ES_tradnl" altLang="en-ES" sz="1000">
              <a:solidFill>
                <a:srgbClr val="FFFFFF"/>
              </a:solidFill>
              <a:latin typeface="Arial Narrow" panose="020B0604020202020204" pitchFamily="34" charset="0"/>
            </a:endParaRPr>
          </a:p>
        </p:txBody>
      </p:sp>
      <p:sp>
        <p:nvSpPr>
          <p:cNvPr id="2" name="Title 1">
            <a:extLst>
              <a:ext uri="{FF2B5EF4-FFF2-40B4-BE49-F238E27FC236}">
                <a16:creationId xmlns:a16="http://schemas.microsoft.com/office/drawing/2014/main" id="{C143C76B-AC97-38A8-16C3-4DB8C5C8C5F5}"/>
              </a:ext>
            </a:extLst>
          </p:cNvPr>
          <p:cNvSpPr>
            <a:spLocks noGrp="1"/>
          </p:cNvSpPr>
          <p:nvPr>
            <p:ph type="title"/>
          </p:nvPr>
        </p:nvSpPr>
        <p:spPr>
          <a:xfrm>
            <a:off x="14429" y="731836"/>
            <a:ext cx="9129571" cy="968972"/>
          </a:xfrm>
        </p:spPr>
        <p:txBody>
          <a:bodyPr anchor="ctr">
            <a:noAutofit/>
          </a:bodyPr>
          <a:lstStyle/>
          <a:p>
            <a:r>
              <a:rPr lang="en-US" sz="2800" dirty="0"/>
              <a:t>An</a:t>
            </a:r>
            <a:r>
              <a:rPr lang="zh-CN" altLang="en-US" sz="2800" dirty="0"/>
              <a:t> </a:t>
            </a:r>
            <a:r>
              <a:rPr lang="en-US" altLang="zh-CN" sz="2800" dirty="0"/>
              <a:t>Example</a:t>
            </a:r>
            <a:r>
              <a:rPr lang="zh-CN" altLang="en-US" sz="2800" dirty="0"/>
              <a:t> </a:t>
            </a:r>
            <a:r>
              <a:rPr lang="en-US" altLang="zh-CN" sz="2800" dirty="0"/>
              <a:t>of </a:t>
            </a:r>
            <a:r>
              <a:rPr lang="en-US" sz="2800" dirty="0"/>
              <a:t>Covers</a:t>
            </a:r>
          </a:p>
        </p:txBody>
      </p:sp>
      <p:pic>
        <p:nvPicPr>
          <p:cNvPr id="6" name="Content Placeholder 5" descr="Chart, shape&#10;&#10;Description automatically generated">
            <a:extLst>
              <a:ext uri="{FF2B5EF4-FFF2-40B4-BE49-F238E27FC236}">
                <a16:creationId xmlns:a16="http://schemas.microsoft.com/office/drawing/2014/main" id="{EAD117F4-4C47-B168-3E27-AC07C4D7D638}"/>
              </a:ext>
            </a:extLst>
          </p:cNvPr>
          <p:cNvPicPr>
            <a:picLocks noGrp="1" noChangeAspect="1"/>
          </p:cNvPicPr>
          <p:nvPr>
            <p:ph idx="1"/>
          </p:nvPr>
        </p:nvPicPr>
        <p:blipFill>
          <a:blip r:embed="rId3"/>
          <a:stretch>
            <a:fillRect/>
          </a:stretch>
        </p:blipFill>
        <p:spPr>
          <a:xfrm>
            <a:off x="476091" y="2620515"/>
            <a:ext cx="3384376" cy="2949243"/>
          </a:xfrm>
        </p:spPr>
      </p:pic>
      <p:pic>
        <p:nvPicPr>
          <p:cNvPr id="8" name="Picture 7" descr="Shape&#10;&#10;Description automatically generated">
            <a:extLst>
              <a:ext uri="{FF2B5EF4-FFF2-40B4-BE49-F238E27FC236}">
                <a16:creationId xmlns:a16="http://schemas.microsoft.com/office/drawing/2014/main" id="{35D59D9E-6CF1-DC42-06EF-CEBE37E80FF5}"/>
              </a:ext>
            </a:extLst>
          </p:cNvPr>
          <p:cNvPicPr>
            <a:picLocks noChangeAspect="1"/>
          </p:cNvPicPr>
          <p:nvPr/>
        </p:nvPicPr>
        <p:blipFill>
          <a:blip r:embed="rId4"/>
          <a:stretch>
            <a:fillRect/>
          </a:stretch>
        </p:blipFill>
        <p:spPr>
          <a:xfrm>
            <a:off x="5283534" y="2620514"/>
            <a:ext cx="3384376" cy="2949242"/>
          </a:xfrm>
          <a:prstGeom prst="rect">
            <a:avLst/>
          </a:prstGeom>
        </p:spPr>
      </p:pic>
    </p:spTree>
    <p:extLst>
      <p:ext uri="{BB962C8B-B14F-4D97-AF65-F5344CB8AC3E}">
        <p14:creationId xmlns:p14="http://schemas.microsoft.com/office/powerpoint/2010/main" val="35323334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_tradnl" altLang="en-ES" sz="1000" b="1" i="0" u="none" strike="noStrike" kern="1200" cap="none" spc="0" normalizeH="0" baseline="0" noProof="0">
                <a:ln>
                  <a:noFill/>
                </a:ln>
                <a:solidFill>
                  <a:srgbClr val="FFFFFF"/>
                </a:solidFill>
                <a:effectLst/>
                <a:uLnTx/>
                <a:uFillTx/>
                <a:latin typeface="Arial Narrow" panose="020B0604020202020204" pitchFamily="34" charset="0"/>
                <a:ea typeface="ＭＳ Ｐゴシック" panose="020B0600070205080204" pitchFamily="34" charset="-128"/>
              </a:rPr>
              <a:t>DIAPOSITIVA</a:t>
            </a:r>
            <a:r>
              <a:rPr kumimoji="0" lang="es-ES_tradnl" altLang="en-ES" sz="8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rPr>
              <a:t> </a:t>
            </a:r>
            <a:fld id="{07DADC6A-277A-AA48-A3D0-354034FCB748}" type="slidenum">
              <a:rPr kumimoji="0" lang="es-ES_tradnl" altLang="en-ES" sz="1000" b="1" i="0" u="none" strike="noStrike" kern="1200" cap="none" spc="0" normalizeH="0" baseline="0" noProof="0">
                <a:ln>
                  <a:noFill/>
                </a:ln>
                <a:solidFill>
                  <a:srgbClr val="FFFFFF"/>
                </a:solidFill>
                <a:effectLst/>
                <a:uLnTx/>
                <a:uFillTx/>
                <a:latin typeface="Arial Narrow" panose="020B0604020202020204" pitchFamily="34" charset="0"/>
                <a:ea typeface="ＭＳ Ｐゴシック" panose="020B0600070205080204" pitchFamily="34" charset="-128"/>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es-ES_tradnl" altLang="en-ES" sz="1000" b="1" i="0" u="none" strike="noStrike" kern="1200" cap="none" spc="0" normalizeH="0" baseline="0" noProof="0">
              <a:ln>
                <a:noFill/>
              </a:ln>
              <a:solidFill>
                <a:srgbClr val="FFFFFF"/>
              </a:solidFill>
              <a:effectLst/>
              <a:uLnTx/>
              <a:uFillTx/>
              <a:latin typeface="Arial Narrow" panose="020B0604020202020204" pitchFamily="34" charset="0"/>
              <a:ea typeface="ＭＳ Ｐゴシック" panose="020B0600070205080204" pitchFamily="34" charset="-128"/>
            </a:endParaRPr>
          </a:p>
        </p:txBody>
      </p:sp>
      <p:sp>
        <p:nvSpPr>
          <p:cNvPr id="2" name="Title 1">
            <a:extLst>
              <a:ext uri="{FF2B5EF4-FFF2-40B4-BE49-F238E27FC236}">
                <a16:creationId xmlns:a16="http://schemas.microsoft.com/office/drawing/2014/main" id="{C143C76B-AC97-38A8-16C3-4DB8C5C8C5F5}"/>
              </a:ext>
            </a:extLst>
          </p:cNvPr>
          <p:cNvSpPr>
            <a:spLocks noGrp="1"/>
          </p:cNvSpPr>
          <p:nvPr>
            <p:ph type="title"/>
          </p:nvPr>
        </p:nvSpPr>
        <p:spPr>
          <a:xfrm>
            <a:off x="14429" y="731836"/>
            <a:ext cx="9129571" cy="605291"/>
          </a:xfrm>
        </p:spPr>
        <p:txBody>
          <a:bodyPr anchor="ctr">
            <a:noAutofit/>
          </a:bodyPr>
          <a:lstStyle/>
          <a:p>
            <a:r>
              <a:rPr lang="en-US" sz="3600" b="1" dirty="0"/>
              <a:t>Result</a:t>
            </a:r>
          </a:p>
        </p:txBody>
      </p:sp>
      <p:pic>
        <p:nvPicPr>
          <p:cNvPr id="3" name="Picture 2">
            <a:extLst>
              <a:ext uri="{FF2B5EF4-FFF2-40B4-BE49-F238E27FC236}">
                <a16:creationId xmlns:a16="http://schemas.microsoft.com/office/drawing/2014/main" id="{F16CB70F-4077-04C2-B86D-4A219B60AEAF}"/>
              </a:ext>
            </a:extLst>
          </p:cNvPr>
          <p:cNvPicPr>
            <a:picLocks noChangeAspect="1"/>
          </p:cNvPicPr>
          <p:nvPr/>
        </p:nvPicPr>
        <p:blipFill>
          <a:blip r:embed="rId4"/>
          <a:stretch>
            <a:fillRect/>
          </a:stretch>
        </p:blipFill>
        <p:spPr>
          <a:xfrm>
            <a:off x="0" y="1451427"/>
            <a:ext cx="9144000" cy="5292273"/>
          </a:xfrm>
          <a:prstGeom prst="rect">
            <a:avLst/>
          </a:prstGeom>
        </p:spPr>
      </p:pic>
    </p:spTree>
    <p:extLst>
      <p:ext uri="{BB962C8B-B14F-4D97-AF65-F5344CB8AC3E}">
        <p14:creationId xmlns:p14="http://schemas.microsoft.com/office/powerpoint/2010/main" val="10462913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_tradnl" altLang="en-ES" sz="1000" b="1" i="0" u="none" strike="noStrike" kern="1200" cap="none" spc="0" normalizeH="0" baseline="0" noProof="0">
                <a:ln>
                  <a:noFill/>
                </a:ln>
                <a:solidFill>
                  <a:srgbClr val="FFFFFF"/>
                </a:solidFill>
                <a:effectLst/>
                <a:uLnTx/>
                <a:uFillTx/>
                <a:latin typeface="Arial Narrow" panose="020B0604020202020204" pitchFamily="34" charset="0"/>
                <a:ea typeface="ＭＳ Ｐゴシック" panose="020B0600070205080204" pitchFamily="34" charset="-128"/>
              </a:rPr>
              <a:t>DIAPOSITIVA</a:t>
            </a:r>
            <a:r>
              <a:rPr kumimoji="0" lang="es-ES_tradnl" altLang="en-ES" sz="800" b="1"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rPr>
              <a:t> </a:t>
            </a:r>
            <a:fld id="{07DADC6A-277A-AA48-A3D0-354034FCB748}" type="slidenum">
              <a:rPr kumimoji="0" lang="es-ES_tradnl" altLang="en-ES" sz="1000" b="1" i="0" u="none" strike="noStrike" kern="1200" cap="none" spc="0" normalizeH="0" baseline="0" noProof="0">
                <a:ln>
                  <a:noFill/>
                </a:ln>
                <a:solidFill>
                  <a:srgbClr val="FFFFFF"/>
                </a:solidFill>
                <a:effectLst/>
                <a:uLnTx/>
                <a:uFillTx/>
                <a:latin typeface="Arial Narrow" panose="020B0604020202020204" pitchFamily="34" charset="0"/>
                <a:ea typeface="ＭＳ Ｐゴシック" panose="020B0600070205080204" pitchFamily="34" charset="-128"/>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es-ES_tradnl" altLang="en-ES" sz="1000" b="1" i="0" u="none" strike="noStrike" kern="1200" cap="none" spc="0" normalizeH="0" baseline="0" noProof="0">
              <a:ln>
                <a:noFill/>
              </a:ln>
              <a:solidFill>
                <a:srgbClr val="FFFFFF"/>
              </a:solidFill>
              <a:effectLst/>
              <a:uLnTx/>
              <a:uFillTx/>
              <a:latin typeface="Arial Narrow" panose="020B0604020202020204" pitchFamily="34" charset="0"/>
              <a:ea typeface="ＭＳ Ｐゴシック" panose="020B0600070205080204" pitchFamily="34" charset="-128"/>
            </a:endParaRPr>
          </a:p>
        </p:txBody>
      </p:sp>
      <p:sp>
        <p:nvSpPr>
          <p:cNvPr id="2" name="Title 1">
            <a:extLst>
              <a:ext uri="{FF2B5EF4-FFF2-40B4-BE49-F238E27FC236}">
                <a16:creationId xmlns:a16="http://schemas.microsoft.com/office/drawing/2014/main" id="{C143C76B-AC97-38A8-16C3-4DB8C5C8C5F5}"/>
              </a:ext>
            </a:extLst>
          </p:cNvPr>
          <p:cNvSpPr>
            <a:spLocks noGrp="1"/>
          </p:cNvSpPr>
          <p:nvPr>
            <p:ph type="title"/>
          </p:nvPr>
        </p:nvSpPr>
        <p:spPr>
          <a:xfrm>
            <a:off x="14429" y="731836"/>
            <a:ext cx="9129571" cy="608932"/>
          </a:xfrm>
        </p:spPr>
        <p:txBody>
          <a:bodyPr anchor="ctr">
            <a:noAutofit/>
          </a:bodyPr>
          <a:lstStyle/>
          <a:p>
            <a:r>
              <a:rPr lang="en-US" sz="3600" b="1" dirty="0"/>
              <a:t>Result</a:t>
            </a:r>
            <a:endParaRPr lang="en-US" sz="2800" b="1" dirty="0"/>
          </a:p>
        </p:txBody>
      </p:sp>
      <p:pic>
        <p:nvPicPr>
          <p:cNvPr id="5" name="Picture 4">
            <a:extLst>
              <a:ext uri="{FF2B5EF4-FFF2-40B4-BE49-F238E27FC236}">
                <a16:creationId xmlns:a16="http://schemas.microsoft.com/office/drawing/2014/main" id="{5BE83155-77BC-D64D-5CDD-A9B924C31785}"/>
              </a:ext>
            </a:extLst>
          </p:cNvPr>
          <p:cNvPicPr>
            <a:picLocks noChangeAspect="1"/>
          </p:cNvPicPr>
          <p:nvPr/>
        </p:nvPicPr>
        <p:blipFill>
          <a:blip r:embed="rId4"/>
          <a:stretch>
            <a:fillRect/>
          </a:stretch>
        </p:blipFill>
        <p:spPr>
          <a:xfrm>
            <a:off x="0" y="1617306"/>
            <a:ext cx="9144000" cy="3623388"/>
          </a:xfrm>
          <a:prstGeom prst="rect">
            <a:avLst/>
          </a:prstGeom>
        </p:spPr>
      </p:pic>
    </p:spTree>
    <p:extLst>
      <p:ext uri="{BB962C8B-B14F-4D97-AF65-F5344CB8AC3E}">
        <p14:creationId xmlns:p14="http://schemas.microsoft.com/office/powerpoint/2010/main" val="2519666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F5723C1-F28F-72A4-7AC8-D0BA40D18602}"/>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C8930B77-233C-EE4B-893D-90CC9D3776A5}" type="slidenum">
              <a:rPr lang="es-ES_tradnl" altLang="en-ES" sz="1000">
                <a:solidFill>
                  <a:srgbClr val="FFFFFF"/>
                </a:solidFill>
                <a:latin typeface="Arial Narrow" panose="020B0604020202020204" pitchFamily="34" charset="0"/>
              </a:rPr>
              <a:pPr/>
              <a:t>36</a:t>
            </a:fld>
            <a:endParaRPr lang="es-ES_tradnl" altLang="en-ES" sz="1000">
              <a:solidFill>
                <a:srgbClr val="FFFFFF"/>
              </a:solidFill>
              <a:latin typeface="Arial Narrow" panose="020B0604020202020204" pitchFamily="34" charset="0"/>
            </a:endParaRPr>
          </a:p>
        </p:txBody>
      </p:sp>
      <p:sp>
        <p:nvSpPr>
          <p:cNvPr id="2" name="TextBox 1">
            <a:extLst>
              <a:ext uri="{FF2B5EF4-FFF2-40B4-BE49-F238E27FC236}">
                <a16:creationId xmlns:a16="http://schemas.microsoft.com/office/drawing/2014/main" id="{FA5D6DAD-C403-913B-C9C5-EDDC8512B4D9}"/>
              </a:ext>
            </a:extLst>
          </p:cNvPr>
          <p:cNvSpPr txBox="1"/>
          <p:nvPr/>
        </p:nvSpPr>
        <p:spPr>
          <a:xfrm>
            <a:off x="2671415" y="3013501"/>
            <a:ext cx="3801169" cy="830997"/>
          </a:xfrm>
          <a:prstGeom prst="rect">
            <a:avLst/>
          </a:prstGeom>
          <a:noFill/>
        </p:spPr>
        <p:txBody>
          <a:bodyPr wrap="none" rtlCol="0">
            <a:spAutoFit/>
          </a:bodyPr>
          <a:lstStyle/>
          <a:p>
            <a:r>
              <a:rPr lang="en-ES" sz="4800" b="1" dirty="0"/>
              <a:t>Future Work</a:t>
            </a:r>
          </a:p>
        </p:txBody>
      </p:sp>
    </p:spTree>
    <p:extLst>
      <p:ext uri="{BB962C8B-B14F-4D97-AF65-F5344CB8AC3E}">
        <p14:creationId xmlns:p14="http://schemas.microsoft.com/office/powerpoint/2010/main" val="1159694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37</a:t>
            </a:fld>
            <a:endParaRPr lang="es-ES_tradnl" altLang="en-ES" sz="1000">
              <a:solidFill>
                <a:srgbClr val="FFFFFF"/>
              </a:solidFill>
              <a:latin typeface="Arial Narrow" panose="020B0604020202020204" pitchFamily="34" charset="0"/>
            </a:endParaRPr>
          </a:p>
        </p:txBody>
      </p:sp>
      <p:sp>
        <p:nvSpPr>
          <p:cNvPr id="2" name="Rectangle 1">
            <a:extLst>
              <a:ext uri="{FF2B5EF4-FFF2-40B4-BE49-F238E27FC236}">
                <a16:creationId xmlns:a16="http://schemas.microsoft.com/office/drawing/2014/main" id="{CD0A6C77-9020-25C0-D5CF-D11ABA544C9D}"/>
              </a:ext>
            </a:extLst>
          </p:cNvPr>
          <p:cNvSpPr>
            <a:spLocks noChangeArrowheads="1"/>
          </p:cNvSpPr>
          <p:nvPr/>
        </p:nvSpPr>
        <p:spPr bwMode="auto">
          <a:xfrm>
            <a:off x="0" y="1052736"/>
            <a:ext cx="9144000" cy="523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ES" altLang="en-ES" b="1" i="0" u="none" strike="noStrike" cap="none" normalizeH="0" baseline="0" dirty="0">
                <a:ln>
                  <a:noFill/>
                </a:ln>
                <a:solidFill>
                  <a:schemeClr val="tx1"/>
                </a:solidFill>
                <a:effectLst/>
                <a:latin typeface="+mn-lt"/>
                <a:ea typeface="URWBookmanL"/>
              </a:rPr>
              <a:t>Resolving Problems in the SPIMBENCH </a:t>
            </a:r>
            <a:endParaRPr kumimoji="0" lang="en-ES" altLang="en-ES" sz="1000" b="0" i="0" u="none" strike="noStrike" cap="none" normalizeH="0" baseline="0" dirty="0">
              <a:ln>
                <a:noFill/>
              </a:ln>
              <a:solidFill>
                <a:schemeClr val="tx1"/>
              </a:solidFill>
              <a:effectLst/>
              <a:latin typeface="+mn-lt"/>
            </a:endParaRPr>
          </a:p>
          <a:p>
            <a:pPr lvl="1"/>
            <a:r>
              <a:rPr kumimoji="0" lang="en-ES" altLang="en-ES" sz="1400" b="0" i="0" u="none" strike="noStrike" cap="none" normalizeH="0" baseline="0" dirty="0">
                <a:ln>
                  <a:noFill/>
                </a:ln>
                <a:solidFill>
                  <a:schemeClr val="tx1"/>
                </a:solidFill>
                <a:effectLst/>
                <a:latin typeface="+mn-lt"/>
                <a:ea typeface="URWBookmanL"/>
              </a:rPr>
              <a:t>As mentioned in the previous chapter, the result shown that many algorithms achieved the </a:t>
            </a:r>
            <a:r>
              <a:rPr kumimoji="0" lang="en-ES" altLang="en-ES" sz="1400" b="0" i="0" u="none" strike="noStrike" cap="none" normalizeH="0" baseline="0" dirty="0">
                <a:ln>
                  <a:noFill/>
                </a:ln>
                <a:solidFill>
                  <a:srgbClr val="FF0000"/>
                </a:solidFill>
                <a:effectLst/>
                <a:latin typeface="+mn-lt"/>
                <a:ea typeface="URWBookmanL"/>
              </a:rPr>
              <a:t>same recall</a:t>
            </a:r>
            <a:r>
              <a:rPr kumimoji="0" lang="en-ES" altLang="en-ES" sz="1400" b="0" i="0" u="none" strike="noStrike" cap="none" normalizeH="0" baseline="0" dirty="0">
                <a:ln>
                  <a:noFill/>
                </a:ln>
                <a:solidFill>
                  <a:schemeClr val="tx1"/>
                </a:solidFill>
                <a:effectLst/>
                <a:latin typeface="+mn-lt"/>
                <a:ea typeface="URWBookmanL"/>
              </a:rPr>
              <a:t> rate during the SPIMBENCH task, </a:t>
            </a:r>
            <a:r>
              <a:rPr kumimoji="0" lang="en-ES" altLang="en-ES" sz="1400" b="0" i="0" u="none" strike="noStrike" cap="none" normalizeH="0" baseline="0">
                <a:ln>
                  <a:noFill/>
                </a:ln>
                <a:solidFill>
                  <a:schemeClr val="tx1"/>
                </a:solidFill>
                <a:effectLst/>
                <a:latin typeface="+mn-lt"/>
                <a:ea typeface="URWBookmanL"/>
              </a:rPr>
              <a:t>and I </a:t>
            </a:r>
            <a:r>
              <a:rPr kumimoji="0" lang="en-ES" altLang="en-ES" sz="1400" b="0" i="0" u="none" strike="noStrike" cap="none" normalizeH="0" baseline="0" dirty="0">
                <a:ln>
                  <a:noFill/>
                </a:ln>
                <a:solidFill>
                  <a:schemeClr val="tx1"/>
                </a:solidFill>
                <a:effectLst/>
                <a:latin typeface="+mn-lt"/>
                <a:ea typeface="URWBookmanL"/>
              </a:rPr>
              <a:t>found it was because the field names in the target dataset did not match or there was no literal text data at all. So based on these two different problem scenarios, the possible solutions for the future work are the following ways: </a:t>
            </a:r>
            <a:endParaRPr kumimoji="0" lang="en-ES" altLang="en-ES" sz="1000" b="0" i="0" u="none" strike="noStrike" cap="none" normalizeH="0" baseline="0" dirty="0">
              <a:ln>
                <a:noFill/>
              </a:ln>
              <a:solidFill>
                <a:schemeClr val="tx1"/>
              </a:solidFill>
              <a:effectLst/>
              <a:latin typeface="+mn-lt"/>
            </a:endParaRPr>
          </a:p>
          <a:p>
            <a:pPr marL="800100" lvl="1" indent="-342900">
              <a:buFontTx/>
              <a:buAutoNum type="arabicPeriod"/>
            </a:pPr>
            <a:r>
              <a:rPr kumimoji="0" lang="en-ES" altLang="en-ES" sz="1400" b="0" i="0" u="none" strike="noStrike" cap="none" normalizeH="0" baseline="0" dirty="0">
                <a:ln>
                  <a:noFill/>
                </a:ln>
                <a:solidFill>
                  <a:schemeClr val="tx1"/>
                </a:solidFill>
                <a:effectLst/>
                <a:latin typeface="+mn-lt"/>
                <a:ea typeface="URWBookmanL"/>
              </a:rPr>
              <a:t>Adding more fields to match;</a:t>
            </a:r>
            <a:endParaRPr lang="en-ES" altLang="en-ES" sz="1400" dirty="0">
              <a:latin typeface="+mn-lt"/>
              <a:ea typeface="URWBookmanL"/>
            </a:endParaRPr>
          </a:p>
          <a:p>
            <a:pPr marL="800100" lvl="1" indent="-342900">
              <a:buFontTx/>
              <a:buAutoNum type="arabicPeriod"/>
            </a:pPr>
            <a:r>
              <a:rPr kumimoji="0" lang="en-ES" altLang="en-ES" sz="1400" b="0" i="0" u="none" strike="noStrike" cap="none" normalizeH="0" baseline="0" dirty="0">
                <a:ln>
                  <a:noFill/>
                </a:ln>
                <a:solidFill>
                  <a:schemeClr val="tx1"/>
                </a:solidFill>
                <a:effectLst/>
                <a:latin typeface="+mn-lt"/>
                <a:ea typeface="URWBookmanL"/>
              </a:rPr>
              <a:t>Comparing the similarity of each field names;</a:t>
            </a:r>
            <a:endParaRPr lang="en-ES" altLang="en-ES" sz="1400" dirty="0">
              <a:latin typeface="+mn-lt"/>
              <a:ea typeface="URWBookmanL"/>
            </a:endParaRPr>
          </a:p>
          <a:p>
            <a:pPr marL="800100" lvl="1" indent="-342900">
              <a:buFontTx/>
              <a:buAutoNum type="arabicPeriod"/>
            </a:pPr>
            <a:r>
              <a:rPr kumimoji="0" lang="en-ES" altLang="en-ES" sz="1400" b="0" i="0" u="none" strike="noStrike" cap="none" normalizeH="0" baseline="0" dirty="0">
                <a:ln>
                  <a:noFill/>
                </a:ln>
                <a:solidFill>
                  <a:schemeClr val="tx1"/>
                </a:solidFill>
                <a:effectLst/>
                <a:latin typeface="+mn-lt"/>
                <a:ea typeface="URWBookmanL"/>
              </a:rPr>
              <a:t>Looking up each linking objects, and comparing their similarity; </a:t>
            </a:r>
          </a:p>
          <a:p>
            <a:pPr marL="800100" lvl="1" indent="-342900">
              <a:buFontTx/>
              <a:buAutoNum type="arabicPeriod"/>
            </a:pPr>
            <a:r>
              <a:rPr kumimoji="0" lang="en-ES" altLang="en-ES" sz="1400" b="0" i="0" u="none" strike="noStrike" cap="none" normalizeH="0" baseline="0" dirty="0">
                <a:ln>
                  <a:noFill/>
                </a:ln>
                <a:solidFill>
                  <a:schemeClr val="tx1"/>
                </a:solidFill>
                <a:effectLst/>
                <a:latin typeface="+mn-lt"/>
                <a:ea typeface="URWBookmanL"/>
              </a:rPr>
              <a:t>Using NLP techniques etc. </a:t>
            </a:r>
            <a:endParaRPr kumimoji="0" lang="en-ES" altLang="en-ES" sz="1000" b="0" i="0" u="none" strike="noStrike" cap="none" normalizeH="0" baseline="0" dirty="0">
              <a:ln>
                <a:noFill/>
              </a:ln>
              <a:solidFill>
                <a:schemeClr val="tx1"/>
              </a:solidFill>
              <a:effectLst/>
              <a:latin typeface="+mn-lt"/>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ES" altLang="en-ES" b="1" i="0" u="none" strike="noStrike" cap="none" normalizeH="0" baseline="0" dirty="0">
                <a:ln>
                  <a:noFill/>
                </a:ln>
                <a:solidFill>
                  <a:schemeClr val="tx1"/>
                </a:solidFill>
                <a:effectLst/>
                <a:latin typeface="+mn-lt"/>
                <a:ea typeface="URWBookmanL"/>
              </a:rPr>
              <a:t>Uploading Artifacts to The Maven Central Repository </a:t>
            </a:r>
            <a:endParaRPr lang="en-ES" altLang="en-ES" sz="1000" dirty="0">
              <a:latin typeface="+mn-lt"/>
            </a:endParaRPr>
          </a:p>
          <a:p>
            <a:pPr lvl="1"/>
            <a:r>
              <a:rPr kumimoji="0" lang="en-ES" altLang="en-ES" sz="1400" b="1" i="0" u="none" strike="noStrike" cap="none" normalizeH="0" baseline="0" dirty="0">
                <a:ln>
                  <a:noFill/>
                </a:ln>
                <a:solidFill>
                  <a:schemeClr val="tx1"/>
                </a:solidFill>
                <a:effectLst/>
                <a:latin typeface="+mn-lt"/>
                <a:ea typeface="URWBookmanL"/>
              </a:rPr>
              <a:t>LOOM-LD </a:t>
            </a:r>
            <a:r>
              <a:rPr kumimoji="0" lang="en-ES" altLang="en-ES" sz="1400" b="0" i="0" u="none" strike="noStrike" cap="none" normalizeH="0" baseline="0" dirty="0">
                <a:ln>
                  <a:noFill/>
                </a:ln>
                <a:solidFill>
                  <a:schemeClr val="tx1"/>
                </a:solidFill>
                <a:effectLst/>
                <a:latin typeface="+mn-lt"/>
                <a:ea typeface="URWBookmanL"/>
              </a:rPr>
              <a:t>is an application using Maven as a build tool, so this application can upload the artifacts to the Maven Central Repository (MCR) to allow other developers to use it. Besides, it is also an open-source project on GitHub, more programmers who share the same interests in development can work together. </a:t>
            </a:r>
            <a:endParaRPr kumimoji="0" lang="en-ES" altLang="en-ES" b="1" i="0" u="none" strike="noStrike" cap="none" normalizeH="0" baseline="0" dirty="0">
              <a:ln>
                <a:noFill/>
              </a:ln>
              <a:solidFill>
                <a:schemeClr val="tx1"/>
              </a:solidFill>
              <a:effectLst/>
              <a:latin typeface="+mn-lt"/>
              <a:ea typeface="URWBookmanL"/>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ES" altLang="en-ES" b="1" i="0" u="none" strike="noStrike" cap="none" normalizeH="0" baseline="0" dirty="0">
                <a:ln>
                  <a:noFill/>
                </a:ln>
                <a:solidFill>
                  <a:schemeClr val="tx1"/>
                </a:solidFill>
                <a:effectLst/>
                <a:latin typeface="+mn-lt"/>
                <a:ea typeface="URWBookmanL"/>
              </a:rPr>
              <a:t>Deploying as A Service </a:t>
            </a:r>
            <a:endParaRPr lang="en-ES" altLang="en-ES" sz="1000" dirty="0">
              <a:latin typeface="+mn-lt"/>
            </a:endParaRPr>
          </a:p>
          <a:p>
            <a:pPr lvl="1"/>
            <a:r>
              <a:rPr kumimoji="0" lang="en-ES" altLang="en-ES" sz="1400" b="0" i="0" u="none" strike="noStrike" cap="none" normalizeH="0" baseline="0" dirty="0">
                <a:ln>
                  <a:noFill/>
                </a:ln>
                <a:solidFill>
                  <a:schemeClr val="tx1"/>
                </a:solidFill>
                <a:effectLst/>
                <a:latin typeface="+mn-lt"/>
                <a:ea typeface="URWBookmanL"/>
              </a:rPr>
              <a:t>Using Apache Jena to build an online service that allows other researchers to easily link ontologies with the standard SPARQL queries. </a:t>
            </a:r>
            <a:endParaRPr kumimoji="0" lang="en-ES" altLang="en-ES" sz="1000" b="0" i="0" u="none" strike="noStrike" cap="none" normalizeH="0" baseline="0" dirty="0">
              <a:ln>
                <a:noFill/>
              </a:ln>
              <a:solidFill>
                <a:schemeClr val="tx1"/>
              </a:solidFill>
              <a:effectLst/>
              <a:latin typeface="+mn-lt"/>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ES" altLang="en-ES" b="1" i="0" u="none" strike="noStrike" cap="none" normalizeH="0" baseline="0" dirty="0">
                <a:ln>
                  <a:noFill/>
                </a:ln>
                <a:solidFill>
                  <a:schemeClr val="tx1"/>
                </a:solidFill>
                <a:effectLst/>
                <a:latin typeface="+mn-lt"/>
                <a:ea typeface="URWBookmanL"/>
              </a:rPr>
              <a:t>Implementing A SPARQL Generator </a:t>
            </a:r>
            <a:endParaRPr lang="en-ES" altLang="en-ES" sz="1000" dirty="0">
              <a:latin typeface="+mn-lt"/>
            </a:endParaRPr>
          </a:p>
          <a:p>
            <a:pPr lvl="1"/>
            <a:r>
              <a:rPr kumimoji="0" lang="en-ES" altLang="en-ES" sz="1400" b="0" i="0" u="none" strike="noStrike" cap="none" normalizeH="0" baseline="0" dirty="0">
                <a:ln>
                  <a:noFill/>
                </a:ln>
                <a:solidFill>
                  <a:schemeClr val="tx1"/>
                </a:solidFill>
                <a:effectLst/>
                <a:latin typeface="+mn-lt"/>
                <a:ea typeface="URWBookmanL"/>
              </a:rPr>
              <a:t>Unfortunately, for most people without a scientific background or industry experience, the general SPARQL syntax is still not cheap to learn, developing a tool that automatically creates or aids in the generation of SPARQL queries for linking ontologies by using these algorithms is quite necessary because these queries do not have to be written manually. </a:t>
            </a:r>
            <a:endParaRPr kumimoji="0" lang="en-ES" altLang="en-ES" sz="10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071743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020B733D-A1E9-1131-AA75-2E574EBC2B25}"/>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EF0C7198-46C7-B945-A909-2966F27B241B}" type="slidenum">
              <a:rPr lang="es-ES_tradnl" altLang="en-ES" sz="1000">
                <a:solidFill>
                  <a:srgbClr val="FFFFFF"/>
                </a:solidFill>
                <a:latin typeface="Arial Narrow" panose="020B0604020202020204" pitchFamily="34" charset="0"/>
              </a:rPr>
              <a:pPr/>
              <a:t>38</a:t>
            </a:fld>
            <a:endParaRPr lang="es-ES_tradnl" altLang="en-ES" sz="1000">
              <a:solidFill>
                <a:srgbClr val="FFFFFF"/>
              </a:solidFill>
              <a:latin typeface="Arial Narrow" panose="020B0604020202020204" pitchFamily="34" charset="0"/>
            </a:endParaRPr>
          </a:p>
        </p:txBody>
      </p:sp>
      <p:sp>
        <p:nvSpPr>
          <p:cNvPr id="2" name="TextBox 1">
            <a:extLst>
              <a:ext uri="{FF2B5EF4-FFF2-40B4-BE49-F238E27FC236}">
                <a16:creationId xmlns:a16="http://schemas.microsoft.com/office/drawing/2014/main" id="{1F288109-5952-170E-F2C2-BCBF78653A22}"/>
              </a:ext>
            </a:extLst>
          </p:cNvPr>
          <p:cNvSpPr txBox="1"/>
          <p:nvPr/>
        </p:nvSpPr>
        <p:spPr>
          <a:xfrm>
            <a:off x="2954409" y="3013501"/>
            <a:ext cx="3235181" cy="830997"/>
          </a:xfrm>
          <a:prstGeom prst="rect">
            <a:avLst/>
          </a:prstGeom>
          <a:noFill/>
        </p:spPr>
        <p:txBody>
          <a:bodyPr wrap="none" rtlCol="0">
            <a:spAutoFit/>
          </a:bodyPr>
          <a:lstStyle/>
          <a:p>
            <a:r>
              <a:rPr lang="en-ES" sz="4800" dirty="0"/>
              <a:t>Thank you!</a:t>
            </a:r>
          </a:p>
        </p:txBody>
      </p:sp>
      <p:sp>
        <p:nvSpPr>
          <p:cNvPr id="5" name="TextBox 4">
            <a:extLst>
              <a:ext uri="{FF2B5EF4-FFF2-40B4-BE49-F238E27FC236}">
                <a16:creationId xmlns:a16="http://schemas.microsoft.com/office/drawing/2014/main" id="{E5DC76A6-CC94-A053-8D5A-8CADCC764CF6}"/>
              </a:ext>
            </a:extLst>
          </p:cNvPr>
          <p:cNvSpPr txBox="1"/>
          <p:nvPr/>
        </p:nvSpPr>
        <p:spPr>
          <a:xfrm>
            <a:off x="-5679" y="5301208"/>
            <a:ext cx="9144000" cy="369332"/>
          </a:xfrm>
          <a:prstGeom prst="rect">
            <a:avLst/>
          </a:prstGeom>
          <a:noFill/>
        </p:spPr>
        <p:txBody>
          <a:bodyPr wrap="square">
            <a:spAutoFit/>
          </a:bodyPr>
          <a:lstStyle/>
          <a:p>
            <a:r>
              <a:rPr lang="en-US" sz="1800" dirty="0"/>
              <a:t>The s</a:t>
            </a:r>
            <a:r>
              <a:rPr lang="en-ES" sz="1800" dirty="0"/>
              <a:t>ource</a:t>
            </a:r>
            <a:r>
              <a:rPr lang="zh-CN" altLang="en-US" sz="1800" dirty="0"/>
              <a:t> </a:t>
            </a:r>
            <a:r>
              <a:rPr lang="en-US" altLang="zh-CN" sz="1800" dirty="0"/>
              <a:t>code of this project is open now: </a:t>
            </a:r>
            <a:r>
              <a:rPr lang="en-ES" sz="1800" dirty="0"/>
              <a:t>https://github.com/oeg-upm/loom-ld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F5723C1-F28F-72A4-7AC8-D0BA40D18602}"/>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C8930B77-233C-EE4B-893D-90CC9D3776A5}" type="slidenum">
              <a:rPr lang="es-ES_tradnl" altLang="en-ES" sz="1000">
                <a:solidFill>
                  <a:srgbClr val="FFFFFF"/>
                </a:solidFill>
                <a:latin typeface="Arial Narrow" panose="020B0604020202020204" pitchFamily="34" charset="0"/>
              </a:rPr>
              <a:pPr/>
              <a:t>3</a:t>
            </a:fld>
            <a:endParaRPr lang="es-ES_tradnl" altLang="en-ES" sz="1000">
              <a:solidFill>
                <a:srgbClr val="FFFFFF"/>
              </a:solidFill>
              <a:latin typeface="Arial Narrow" panose="020B0604020202020204" pitchFamily="34" charset="0"/>
            </a:endParaRPr>
          </a:p>
        </p:txBody>
      </p:sp>
      <p:sp>
        <p:nvSpPr>
          <p:cNvPr id="2" name="TextBox 1">
            <a:extLst>
              <a:ext uri="{FF2B5EF4-FFF2-40B4-BE49-F238E27FC236}">
                <a16:creationId xmlns:a16="http://schemas.microsoft.com/office/drawing/2014/main" id="{FA5D6DAD-C403-913B-C9C5-EDDC8512B4D9}"/>
              </a:ext>
            </a:extLst>
          </p:cNvPr>
          <p:cNvSpPr txBox="1"/>
          <p:nvPr/>
        </p:nvSpPr>
        <p:spPr>
          <a:xfrm>
            <a:off x="2984866" y="3075057"/>
            <a:ext cx="3174267" cy="707886"/>
          </a:xfrm>
          <a:prstGeom prst="rect">
            <a:avLst/>
          </a:prstGeom>
          <a:noFill/>
        </p:spPr>
        <p:txBody>
          <a:bodyPr wrap="none" rtlCol="0">
            <a:spAutoFit/>
          </a:bodyPr>
          <a:lstStyle/>
          <a:p>
            <a:r>
              <a:rPr lang="en-US" sz="4000" b="1" dirty="0"/>
              <a:t>Introduction</a:t>
            </a:r>
            <a:endParaRPr lang="en-ES" sz="4000"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39</a:t>
            </a:fld>
            <a:endParaRPr lang="es-ES_tradnl" altLang="en-ES" sz="1000">
              <a:solidFill>
                <a:srgbClr val="FFFFFF"/>
              </a:solidFill>
              <a:latin typeface="Arial Narrow" panose="020B0604020202020204" pitchFamily="34" charset="0"/>
            </a:endParaRPr>
          </a:p>
        </p:txBody>
      </p:sp>
      <p:sp>
        <p:nvSpPr>
          <p:cNvPr id="3" name="TextBox 2">
            <a:extLst>
              <a:ext uri="{FF2B5EF4-FFF2-40B4-BE49-F238E27FC236}">
                <a16:creationId xmlns:a16="http://schemas.microsoft.com/office/drawing/2014/main" id="{91215F5E-752F-F6AE-6DA0-22A54F512D41}"/>
              </a:ext>
            </a:extLst>
          </p:cNvPr>
          <p:cNvSpPr txBox="1"/>
          <p:nvPr/>
        </p:nvSpPr>
        <p:spPr>
          <a:xfrm>
            <a:off x="1212574" y="1282148"/>
            <a:ext cx="184731" cy="461665"/>
          </a:xfrm>
          <a:prstGeom prst="rect">
            <a:avLst/>
          </a:prstGeom>
          <a:noFill/>
        </p:spPr>
        <p:txBody>
          <a:bodyPr wrap="none" rtlCol="0">
            <a:spAutoFit/>
          </a:bodyPr>
          <a:lstStyle/>
          <a:p>
            <a:endParaRPr lang="en-ES" dirty="0"/>
          </a:p>
        </p:txBody>
      </p:sp>
      <p:sp>
        <p:nvSpPr>
          <p:cNvPr id="5" name="TextBox 4">
            <a:extLst>
              <a:ext uri="{FF2B5EF4-FFF2-40B4-BE49-F238E27FC236}">
                <a16:creationId xmlns:a16="http://schemas.microsoft.com/office/drawing/2014/main" id="{207270F8-FF36-FAEE-5CF6-4AD628F58DE7}"/>
              </a:ext>
            </a:extLst>
          </p:cNvPr>
          <p:cNvSpPr txBox="1"/>
          <p:nvPr/>
        </p:nvSpPr>
        <p:spPr>
          <a:xfrm>
            <a:off x="0" y="758928"/>
            <a:ext cx="9144000" cy="523220"/>
          </a:xfrm>
          <a:prstGeom prst="rect">
            <a:avLst/>
          </a:prstGeom>
          <a:noFill/>
        </p:spPr>
        <p:txBody>
          <a:bodyPr wrap="square" rtlCol="0" anchor="ctr">
            <a:spAutoFit/>
          </a:bodyPr>
          <a:lstStyle/>
          <a:p>
            <a:r>
              <a:rPr lang="en-ES" sz="2800" b="1" dirty="0"/>
              <a:t>References</a:t>
            </a:r>
          </a:p>
        </p:txBody>
      </p:sp>
      <p:sp>
        <p:nvSpPr>
          <p:cNvPr id="7" name="TextBox 6">
            <a:extLst>
              <a:ext uri="{FF2B5EF4-FFF2-40B4-BE49-F238E27FC236}">
                <a16:creationId xmlns:a16="http://schemas.microsoft.com/office/drawing/2014/main" id="{442F3171-6248-FE1A-2CB4-4D219A04E438}"/>
              </a:ext>
            </a:extLst>
          </p:cNvPr>
          <p:cNvSpPr txBox="1"/>
          <p:nvPr/>
        </p:nvSpPr>
        <p:spPr>
          <a:xfrm>
            <a:off x="-19270" y="1447395"/>
            <a:ext cx="9144000" cy="5016758"/>
          </a:xfrm>
          <a:prstGeom prst="rect">
            <a:avLst/>
          </a:prstGeom>
          <a:noFill/>
        </p:spPr>
        <p:txBody>
          <a:bodyPr wrap="square">
            <a:spAutoFit/>
          </a:bodyPr>
          <a:lstStyle/>
          <a:p>
            <a:r>
              <a:rPr lang="en-US" sz="1600" dirty="0">
                <a:effectLst/>
                <a:latin typeface="URWBookmanL"/>
              </a:rPr>
              <a:t>[1]  </a:t>
            </a:r>
            <a:r>
              <a:rPr lang="en-US" sz="1600" i="1" dirty="0">
                <a:effectLst/>
                <a:latin typeface="URWBookmanL"/>
              </a:rPr>
              <a:t>RDF</a:t>
            </a:r>
            <a:r>
              <a:rPr lang="en-US" sz="1600" dirty="0">
                <a:effectLst/>
                <a:latin typeface="URWBookmanL"/>
              </a:rPr>
              <a:t>. [Online]. Available: https://www.w3.org/RDF/ </a:t>
            </a:r>
            <a:endParaRPr lang="en-US" sz="1600" dirty="0">
              <a:effectLst/>
            </a:endParaRPr>
          </a:p>
          <a:p>
            <a:r>
              <a:rPr lang="en-US" sz="1600" dirty="0">
                <a:effectLst/>
                <a:latin typeface="URWBookmanL"/>
              </a:rPr>
              <a:t>[2]  </a:t>
            </a:r>
            <a:r>
              <a:rPr lang="en-US" sz="1600" i="1" dirty="0">
                <a:effectLst/>
                <a:latin typeface="URWBookmanL"/>
              </a:rPr>
              <a:t>Apache Jena – Getting started with Apache Jena</a:t>
            </a:r>
            <a:r>
              <a:rPr lang="en-US" sz="1600" dirty="0">
                <a:effectLst/>
                <a:latin typeface="URWBookmanL"/>
              </a:rPr>
              <a:t>. [Online]. Available: https://</a:t>
            </a:r>
            <a:r>
              <a:rPr lang="en-US" sz="1600" dirty="0" err="1">
                <a:effectLst/>
                <a:latin typeface="URWBookmanL"/>
              </a:rPr>
              <a:t>jena</a:t>
            </a:r>
            <a:r>
              <a:rPr lang="en-US" sz="1600" dirty="0">
                <a:effectLst/>
                <a:latin typeface="URWBookmanL"/>
              </a:rPr>
              <a:t>. </a:t>
            </a:r>
            <a:endParaRPr lang="en-US" sz="1600" dirty="0">
              <a:effectLst/>
            </a:endParaRPr>
          </a:p>
          <a:p>
            <a:r>
              <a:rPr lang="en-US" sz="1600" dirty="0" err="1">
                <a:effectLst/>
                <a:latin typeface="URWBookmanL"/>
              </a:rPr>
              <a:t>apache.org</a:t>
            </a:r>
            <a:r>
              <a:rPr lang="en-US" sz="1600" dirty="0">
                <a:effectLst/>
                <a:latin typeface="URWBookmanL"/>
              </a:rPr>
              <a:t>/</a:t>
            </a:r>
            <a:r>
              <a:rPr lang="en-US" sz="1600" dirty="0" err="1">
                <a:effectLst/>
                <a:latin typeface="URWBookmanL"/>
              </a:rPr>
              <a:t>getting_started</a:t>
            </a:r>
            <a:r>
              <a:rPr lang="en-US" sz="1600" dirty="0">
                <a:effectLst/>
                <a:latin typeface="URWBookmanL"/>
              </a:rPr>
              <a:t>/</a:t>
            </a:r>
            <a:r>
              <a:rPr lang="en-US" sz="1600" dirty="0" err="1">
                <a:effectLst/>
                <a:latin typeface="URWBookmanL"/>
              </a:rPr>
              <a:t>index.html</a:t>
            </a:r>
            <a:r>
              <a:rPr lang="en-US" sz="1600" dirty="0">
                <a:effectLst/>
                <a:latin typeface="URWBookmanL"/>
              </a:rPr>
              <a:t> </a:t>
            </a:r>
            <a:endParaRPr lang="en-US" sz="1600" dirty="0">
              <a:effectLst/>
            </a:endParaRPr>
          </a:p>
          <a:p>
            <a:r>
              <a:rPr lang="en-US" sz="1600" dirty="0">
                <a:effectLst/>
                <a:latin typeface="URWBookmanL"/>
              </a:rPr>
              <a:t>[3]  </a:t>
            </a:r>
            <a:r>
              <a:rPr lang="en-US" sz="1600" i="1" dirty="0">
                <a:effectLst/>
                <a:latin typeface="URWBookmanL"/>
              </a:rPr>
              <a:t>An Introduction to RDF and the Jena RDF API</a:t>
            </a:r>
            <a:r>
              <a:rPr lang="en-US" sz="1600" dirty="0">
                <a:effectLst/>
                <a:latin typeface="URWBookmanL"/>
              </a:rPr>
              <a:t>. [Online]. Available: https://</a:t>
            </a:r>
            <a:r>
              <a:rPr lang="en-US" sz="1600" dirty="0" err="1">
                <a:effectLst/>
                <a:latin typeface="URWBookmanL"/>
              </a:rPr>
              <a:t>jena.apache</a:t>
            </a:r>
            <a:r>
              <a:rPr lang="en-US" sz="1600" dirty="0">
                <a:effectLst/>
                <a:latin typeface="URWBookmanL"/>
              </a:rPr>
              <a:t>. org/tutorials/</a:t>
            </a:r>
            <a:r>
              <a:rPr lang="en-US" sz="1600" dirty="0" err="1">
                <a:effectLst/>
                <a:latin typeface="URWBookmanL"/>
              </a:rPr>
              <a:t>rdf_api.html</a:t>
            </a:r>
            <a:r>
              <a:rPr lang="en-US" sz="1600" dirty="0">
                <a:effectLst/>
                <a:latin typeface="URWBookmanL"/>
              </a:rPr>
              <a:t> </a:t>
            </a:r>
            <a:endParaRPr lang="en-US" sz="1600" dirty="0">
              <a:effectLst/>
            </a:endParaRPr>
          </a:p>
          <a:p>
            <a:r>
              <a:rPr lang="en-US" sz="1600" dirty="0">
                <a:effectLst/>
                <a:latin typeface="URWBookmanL"/>
              </a:rPr>
              <a:t>[4]  </a:t>
            </a:r>
            <a:r>
              <a:rPr lang="en-US" sz="1600" i="1" dirty="0">
                <a:effectLst/>
                <a:latin typeface="URWBookmanL"/>
              </a:rPr>
              <a:t>Jena Ontology API</a:t>
            </a:r>
            <a:r>
              <a:rPr lang="en-US" sz="1600" dirty="0">
                <a:effectLst/>
                <a:latin typeface="URWBookmanL"/>
              </a:rPr>
              <a:t>. [Online]. Available: https://</a:t>
            </a:r>
            <a:r>
              <a:rPr lang="en-US" sz="1600" dirty="0" err="1">
                <a:effectLst/>
                <a:latin typeface="URWBookmanL"/>
              </a:rPr>
              <a:t>jena.apache.org</a:t>
            </a:r>
            <a:r>
              <a:rPr lang="en-US" sz="1600" dirty="0">
                <a:effectLst/>
                <a:latin typeface="URWBookmanL"/>
              </a:rPr>
              <a:t>/documentation/ ontology/ </a:t>
            </a:r>
            <a:endParaRPr lang="en-US" sz="1600" dirty="0">
              <a:effectLst/>
            </a:endParaRPr>
          </a:p>
          <a:p>
            <a:r>
              <a:rPr lang="en-US" sz="1600" dirty="0">
                <a:effectLst/>
                <a:latin typeface="URWBookmanL"/>
              </a:rPr>
              <a:t>[5]  </a:t>
            </a:r>
            <a:r>
              <a:rPr lang="en-US" sz="1600" i="1" dirty="0">
                <a:effectLst/>
                <a:latin typeface="URWBookmanL"/>
              </a:rPr>
              <a:t>ARQ – A SPARQL Processor for Jena</a:t>
            </a:r>
            <a:r>
              <a:rPr lang="en-US" sz="1600" dirty="0">
                <a:effectLst/>
                <a:latin typeface="URWBookmanL"/>
              </a:rPr>
              <a:t>. [Online]. Available: https://</a:t>
            </a:r>
            <a:r>
              <a:rPr lang="en-US" sz="1600" dirty="0" err="1">
                <a:effectLst/>
                <a:latin typeface="URWBookmanL"/>
              </a:rPr>
              <a:t>jena.apache.org</a:t>
            </a:r>
            <a:r>
              <a:rPr lang="en-US" sz="1600" dirty="0">
                <a:effectLst/>
                <a:latin typeface="URWBookmanL"/>
              </a:rPr>
              <a:t>/ documentation/query/ </a:t>
            </a:r>
            <a:endParaRPr lang="en-US" sz="1600" dirty="0">
              <a:effectLst/>
            </a:endParaRPr>
          </a:p>
          <a:p>
            <a:r>
              <a:rPr lang="en-US" sz="1600" dirty="0">
                <a:effectLst/>
                <a:latin typeface="URWBookmanL"/>
              </a:rPr>
              <a:t>[6]  </a:t>
            </a:r>
            <a:r>
              <a:rPr lang="en-US" sz="1600" i="1" dirty="0">
                <a:effectLst/>
                <a:latin typeface="URWBookmanL"/>
              </a:rPr>
              <a:t>ARQ – Application API</a:t>
            </a:r>
            <a:r>
              <a:rPr lang="en-US" sz="1600" dirty="0">
                <a:effectLst/>
                <a:latin typeface="URWBookmanL"/>
              </a:rPr>
              <a:t>. [Online]. Available: https://</a:t>
            </a:r>
            <a:r>
              <a:rPr lang="en-US" sz="1600" dirty="0" err="1">
                <a:effectLst/>
                <a:latin typeface="URWBookmanL"/>
              </a:rPr>
              <a:t>jena.apache.org</a:t>
            </a:r>
            <a:r>
              <a:rPr lang="en-US" sz="1600" dirty="0">
                <a:effectLst/>
                <a:latin typeface="URWBookmanL"/>
              </a:rPr>
              <a:t>/documentation/ query/</a:t>
            </a:r>
            <a:r>
              <a:rPr lang="en-US" sz="1600" dirty="0" err="1">
                <a:effectLst/>
                <a:latin typeface="URWBookmanL"/>
              </a:rPr>
              <a:t>app_api.html</a:t>
            </a:r>
            <a:r>
              <a:rPr lang="en-US" sz="1600" dirty="0">
                <a:effectLst/>
                <a:latin typeface="URWBookmanL"/>
              </a:rPr>
              <a:t> </a:t>
            </a:r>
            <a:endParaRPr lang="en-US" sz="1600" dirty="0">
              <a:effectLst/>
            </a:endParaRPr>
          </a:p>
          <a:p>
            <a:r>
              <a:rPr lang="en-US" sz="1600" dirty="0">
                <a:effectLst/>
                <a:latin typeface="URWBookmanL"/>
              </a:rPr>
              <a:t>[7]  </a:t>
            </a:r>
            <a:r>
              <a:rPr lang="en-US" sz="1600" i="1" dirty="0">
                <a:effectLst/>
                <a:latin typeface="URWBookmanL"/>
              </a:rPr>
              <a:t>ARQ – Writing Filter Functions</a:t>
            </a:r>
            <a:r>
              <a:rPr lang="en-US" sz="1600" dirty="0">
                <a:effectLst/>
                <a:latin typeface="URWBookmanL"/>
              </a:rPr>
              <a:t>. [Online]. Available: https://</a:t>
            </a:r>
            <a:r>
              <a:rPr lang="en-US" sz="1600" dirty="0" err="1">
                <a:effectLst/>
                <a:latin typeface="URWBookmanL"/>
              </a:rPr>
              <a:t>jena.apache.org</a:t>
            </a:r>
            <a:r>
              <a:rPr lang="en-US" sz="1600" dirty="0">
                <a:effectLst/>
                <a:latin typeface="URWBookmanL"/>
              </a:rPr>
              <a:t>/ documentation/query/</a:t>
            </a:r>
            <a:r>
              <a:rPr lang="en-US" sz="1600" dirty="0" err="1">
                <a:effectLst/>
                <a:latin typeface="URWBookmanL"/>
              </a:rPr>
              <a:t>writing_functions.html</a:t>
            </a:r>
            <a:r>
              <a:rPr lang="en-US" sz="1600" dirty="0">
                <a:effectLst/>
                <a:latin typeface="URWBookmanL"/>
              </a:rPr>
              <a:t> </a:t>
            </a:r>
            <a:endParaRPr lang="en-US" sz="1600" dirty="0">
              <a:effectLst/>
            </a:endParaRPr>
          </a:p>
          <a:p>
            <a:r>
              <a:rPr lang="en-US" sz="1600" dirty="0">
                <a:effectLst/>
                <a:latin typeface="URWBookmanL"/>
              </a:rPr>
              <a:t>[8]  </a:t>
            </a:r>
            <a:r>
              <a:rPr lang="en-US" sz="1600" i="1" dirty="0">
                <a:effectLst/>
                <a:latin typeface="URWBookmanL"/>
              </a:rPr>
              <a:t>Reasoners and rule engines: Jena inference support</a:t>
            </a:r>
            <a:r>
              <a:rPr lang="en-US" sz="1600" dirty="0">
                <a:effectLst/>
                <a:latin typeface="URWBookmanL"/>
              </a:rPr>
              <a:t>. [Online]. Available: https://</a:t>
            </a:r>
            <a:r>
              <a:rPr lang="en-US" sz="1600" dirty="0" err="1">
                <a:effectLst/>
                <a:latin typeface="URWBookmanL"/>
              </a:rPr>
              <a:t>jena</a:t>
            </a:r>
            <a:r>
              <a:rPr lang="en-US" sz="1600" dirty="0">
                <a:effectLst/>
                <a:latin typeface="URWBookmanL"/>
              </a:rPr>
              <a:t>. </a:t>
            </a:r>
            <a:r>
              <a:rPr lang="en-US" sz="1600" dirty="0" err="1">
                <a:effectLst/>
                <a:latin typeface="URWBookmanL"/>
              </a:rPr>
              <a:t>apache.org</a:t>
            </a:r>
            <a:r>
              <a:rPr lang="en-US" sz="1600" dirty="0">
                <a:effectLst/>
                <a:latin typeface="URWBookmanL"/>
              </a:rPr>
              <a:t>/documentation/inference/ </a:t>
            </a:r>
            <a:endParaRPr lang="en-US" sz="1600" dirty="0">
              <a:effectLst/>
            </a:endParaRPr>
          </a:p>
          <a:p>
            <a:r>
              <a:rPr lang="en-US" sz="1600" dirty="0">
                <a:effectLst/>
                <a:latin typeface="URWBookmanL"/>
              </a:rPr>
              <a:t>[9]  </a:t>
            </a:r>
            <a:r>
              <a:rPr lang="en-US" sz="1600" i="1" dirty="0">
                <a:effectLst/>
                <a:latin typeface="URWBookmanL"/>
              </a:rPr>
              <a:t>Apache Jena </a:t>
            </a:r>
            <a:r>
              <a:rPr lang="en-US" sz="1600" i="1" dirty="0" err="1">
                <a:effectLst/>
                <a:latin typeface="URWBookmanL"/>
              </a:rPr>
              <a:t>Fuseki</a:t>
            </a:r>
            <a:r>
              <a:rPr lang="en-US" sz="1600" dirty="0">
                <a:effectLst/>
                <a:latin typeface="URWBookmanL"/>
              </a:rPr>
              <a:t>. [Online]. Available: https://</a:t>
            </a:r>
            <a:r>
              <a:rPr lang="en-US" sz="1600" dirty="0" err="1">
                <a:effectLst/>
                <a:latin typeface="URWBookmanL"/>
              </a:rPr>
              <a:t>jena.apache.org</a:t>
            </a:r>
            <a:r>
              <a:rPr lang="en-US" sz="1600" dirty="0">
                <a:effectLst/>
                <a:latin typeface="URWBookmanL"/>
              </a:rPr>
              <a:t>/documentation/ fuseki2/ </a:t>
            </a:r>
          </a:p>
          <a:p>
            <a:r>
              <a:rPr lang="en-US" sz="1600" dirty="0">
                <a:effectLst/>
                <a:latin typeface="URWBookmanL"/>
              </a:rPr>
              <a:t>[10]  </a:t>
            </a:r>
            <a:r>
              <a:rPr lang="en-US" sz="1600" i="1" dirty="0">
                <a:effectLst/>
                <a:latin typeface="URWBookmanL"/>
              </a:rPr>
              <a:t>TDB</a:t>
            </a:r>
            <a:r>
              <a:rPr lang="en-US" sz="1600" dirty="0">
                <a:effectLst/>
                <a:latin typeface="URWBookmanL"/>
              </a:rPr>
              <a:t>. [Online]. Available: https://</a:t>
            </a:r>
            <a:r>
              <a:rPr lang="en-US" sz="1600" dirty="0" err="1">
                <a:effectLst/>
                <a:latin typeface="URWBookmanL"/>
              </a:rPr>
              <a:t>jena.apache.org</a:t>
            </a:r>
            <a:r>
              <a:rPr lang="en-US" sz="1600" dirty="0">
                <a:effectLst/>
                <a:latin typeface="URWBookmanL"/>
              </a:rPr>
              <a:t>/documentation/</a:t>
            </a:r>
            <a:r>
              <a:rPr lang="en-US" sz="1600" dirty="0" err="1">
                <a:effectLst/>
                <a:latin typeface="URWBookmanL"/>
              </a:rPr>
              <a:t>tdb</a:t>
            </a:r>
            <a:r>
              <a:rPr lang="en-US" sz="1600" dirty="0">
                <a:effectLst/>
                <a:latin typeface="URWBookmanL"/>
              </a:rPr>
              <a:t>/</a:t>
            </a:r>
            <a:r>
              <a:rPr lang="en-US" sz="1600" dirty="0" err="1">
                <a:effectLst/>
                <a:latin typeface="URWBookmanL"/>
              </a:rPr>
              <a:t>index.html</a:t>
            </a:r>
            <a:r>
              <a:rPr lang="en-US" sz="1600" dirty="0">
                <a:effectLst/>
                <a:latin typeface="URWBookmanL"/>
              </a:rPr>
              <a:t> </a:t>
            </a:r>
          </a:p>
          <a:p>
            <a:r>
              <a:rPr lang="en-US" sz="1600" dirty="0">
                <a:effectLst/>
                <a:latin typeface="URWBookmanL"/>
              </a:rPr>
              <a:t>[11]  </a:t>
            </a:r>
            <a:r>
              <a:rPr lang="en-US" sz="1600" dirty="0" err="1">
                <a:effectLst/>
                <a:latin typeface="URWBookmanL"/>
              </a:rPr>
              <a:t>Prasetya</a:t>
            </a:r>
            <a:r>
              <a:rPr lang="en-US" sz="1600" dirty="0">
                <a:effectLst/>
                <a:latin typeface="URWBookmanL"/>
              </a:rPr>
              <a:t>, D., </a:t>
            </a:r>
            <a:r>
              <a:rPr lang="en-US" sz="1600" dirty="0" err="1">
                <a:effectLst/>
                <a:latin typeface="URWBookmanL"/>
              </a:rPr>
              <a:t>Wibawa</a:t>
            </a:r>
            <a:r>
              <a:rPr lang="en-US" sz="1600" dirty="0">
                <a:effectLst/>
                <a:latin typeface="URWBookmanL"/>
              </a:rPr>
              <a:t>, A. &amp; </a:t>
            </a:r>
            <a:r>
              <a:rPr lang="en-US" sz="1600" dirty="0" err="1">
                <a:effectLst/>
                <a:latin typeface="URWBookmanL"/>
              </a:rPr>
              <a:t>Hirashima</a:t>
            </a:r>
            <a:r>
              <a:rPr lang="en-US" sz="1600" dirty="0">
                <a:effectLst/>
                <a:latin typeface="URWBookmanL"/>
              </a:rPr>
              <a:t>, T. The performance of text similarity algorithms. </a:t>
            </a:r>
            <a:endParaRPr lang="en-US" sz="1600" dirty="0">
              <a:effectLst/>
            </a:endParaRPr>
          </a:p>
          <a:p>
            <a:r>
              <a:rPr lang="en-US" sz="1600" i="1" dirty="0">
                <a:effectLst/>
                <a:latin typeface="URWBookmanL"/>
              </a:rPr>
              <a:t>International Journal Of Advances In Intelligent Informatics</a:t>
            </a:r>
            <a:r>
              <a:rPr lang="en-US" sz="1600" dirty="0">
                <a:effectLst/>
                <a:latin typeface="URWBookmanL"/>
              </a:rPr>
              <a:t>. </a:t>
            </a:r>
            <a:r>
              <a:rPr lang="en-US" sz="1600" b="1" dirty="0">
                <a:effectLst/>
                <a:latin typeface="URWBookmanL"/>
              </a:rPr>
              <a:t>4 </a:t>
            </a:r>
            <a:r>
              <a:rPr lang="en-US" sz="1600" dirty="0">
                <a:effectLst/>
                <a:latin typeface="URWBookmanL"/>
              </a:rPr>
              <a:t>(2018,5) </a:t>
            </a:r>
            <a:endParaRPr lang="en-US" sz="1600" dirty="0">
              <a:effectLst/>
            </a:endParaRPr>
          </a:p>
          <a:p>
            <a:r>
              <a:rPr lang="en-US" sz="1600" dirty="0">
                <a:effectLst/>
                <a:latin typeface="URWBookmanL"/>
              </a:rPr>
              <a:t>[12]  </a:t>
            </a:r>
            <a:r>
              <a:rPr lang="en-US" sz="1600" dirty="0" err="1">
                <a:effectLst/>
                <a:latin typeface="URWBookmanL"/>
              </a:rPr>
              <a:t>Levenshtein</a:t>
            </a:r>
            <a:r>
              <a:rPr lang="en-US" sz="1600" dirty="0">
                <a:effectLst/>
                <a:latin typeface="URWBookmanL"/>
              </a:rPr>
              <a:t>, V. Binary Codes Capable of Correcting Deletions, Insertions and Reversals. </a:t>
            </a:r>
            <a:endParaRPr lang="en-US" sz="1600" dirty="0">
              <a:effectLst/>
            </a:endParaRPr>
          </a:p>
          <a:p>
            <a:r>
              <a:rPr lang="en-US" sz="1600" i="1" dirty="0">
                <a:effectLst/>
                <a:latin typeface="URWBookmanL"/>
              </a:rPr>
              <a:t>Soviet Physics </a:t>
            </a:r>
            <a:r>
              <a:rPr lang="en-US" sz="1600" i="1" dirty="0" err="1">
                <a:effectLst/>
                <a:latin typeface="URWBookmanL"/>
              </a:rPr>
              <a:t>Doklady</a:t>
            </a:r>
            <a:r>
              <a:rPr lang="en-US" sz="1600" dirty="0">
                <a:effectLst/>
                <a:latin typeface="URWBookmanL"/>
              </a:rPr>
              <a:t>. </a:t>
            </a:r>
            <a:r>
              <a:rPr lang="en-US" sz="1600" b="1" dirty="0">
                <a:effectLst/>
                <a:latin typeface="URWBookmanL"/>
              </a:rPr>
              <a:t>10 </a:t>
            </a:r>
            <a:r>
              <a:rPr lang="en-US" sz="1600" dirty="0">
                <a:effectLst/>
                <a:latin typeface="URWBookmanL"/>
              </a:rPr>
              <a:t>pp. 707 (1966,2) </a:t>
            </a:r>
            <a:endParaRPr lang="en-US" sz="1600" dirty="0">
              <a:effectLst/>
            </a:endParaRPr>
          </a:p>
          <a:p>
            <a:r>
              <a:rPr lang="en-US" sz="1600" dirty="0">
                <a:effectLst/>
                <a:latin typeface="URWBookmanL"/>
              </a:rPr>
              <a:t>[13]  Winkler, W. String Comparator Metrics and Enhanced Decision Rules in the </a:t>
            </a:r>
            <a:r>
              <a:rPr lang="en-US" sz="1600" dirty="0" err="1">
                <a:effectLst/>
                <a:latin typeface="URWBookmanL"/>
              </a:rPr>
              <a:t>Fellegi</a:t>
            </a:r>
            <a:r>
              <a:rPr lang="en-US" sz="1600" dirty="0">
                <a:effectLst/>
                <a:latin typeface="URWBookmanL"/>
              </a:rPr>
              <a:t>- </a:t>
            </a:r>
            <a:r>
              <a:rPr lang="en-US" sz="1600" dirty="0" err="1">
                <a:effectLst/>
                <a:latin typeface="URWBookmanL"/>
              </a:rPr>
              <a:t>Sunter</a:t>
            </a:r>
            <a:r>
              <a:rPr lang="en-US" sz="1600" dirty="0">
                <a:effectLst/>
                <a:latin typeface="URWBookmanL"/>
              </a:rPr>
              <a:t> Model of Record Linkage. </a:t>
            </a:r>
            <a:r>
              <a:rPr lang="en-US" sz="1600" i="1" dirty="0">
                <a:effectLst/>
                <a:latin typeface="URWBookmanL"/>
              </a:rPr>
              <a:t>Proceedings Of The Section On Survey Research Meth- </a:t>
            </a:r>
            <a:r>
              <a:rPr lang="en-US" sz="1600" i="1" dirty="0" err="1">
                <a:effectLst/>
                <a:latin typeface="URWBookmanL"/>
              </a:rPr>
              <a:t>ods</a:t>
            </a:r>
            <a:r>
              <a:rPr lang="en-US" sz="1600" dirty="0">
                <a:effectLst/>
                <a:latin typeface="URWBookmanL"/>
              </a:rPr>
              <a:t>. (1990,1) </a:t>
            </a:r>
            <a:endParaRPr lang="en-US" sz="1600" dirty="0">
              <a:effectLst/>
            </a:endParaRPr>
          </a:p>
        </p:txBody>
      </p:sp>
    </p:spTree>
    <p:extLst>
      <p:ext uri="{BB962C8B-B14F-4D97-AF65-F5344CB8AC3E}">
        <p14:creationId xmlns:p14="http://schemas.microsoft.com/office/powerpoint/2010/main" val="3261500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40</a:t>
            </a:fld>
            <a:endParaRPr lang="es-ES_tradnl" altLang="en-ES" sz="1000">
              <a:solidFill>
                <a:srgbClr val="FFFFFF"/>
              </a:solidFill>
              <a:latin typeface="Arial Narrow" panose="020B0604020202020204" pitchFamily="34" charset="0"/>
            </a:endParaRPr>
          </a:p>
        </p:txBody>
      </p:sp>
      <p:sp>
        <p:nvSpPr>
          <p:cNvPr id="3" name="TextBox 2">
            <a:extLst>
              <a:ext uri="{FF2B5EF4-FFF2-40B4-BE49-F238E27FC236}">
                <a16:creationId xmlns:a16="http://schemas.microsoft.com/office/drawing/2014/main" id="{91215F5E-752F-F6AE-6DA0-22A54F512D41}"/>
              </a:ext>
            </a:extLst>
          </p:cNvPr>
          <p:cNvSpPr txBox="1"/>
          <p:nvPr/>
        </p:nvSpPr>
        <p:spPr>
          <a:xfrm>
            <a:off x="1212574" y="1282148"/>
            <a:ext cx="184731" cy="461665"/>
          </a:xfrm>
          <a:prstGeom prst="rect">
            <a:avLst/>
          </a:prstGeom>
          <a:noFill/>
        </p:spPr>
        <p:txBody>
          <a:bodyPr wrap="none" rtlCol="0">
            <a:spAutoFit/>
          </a:bodyPr>
          <a:lstStyle/>
          <a:p>
            <a:endParaRPr lang="en-ES" dirty="0"/>
          </a:p>
        </p:txBody>
      </p:sp>
      <p:sp>
        <p:nvSpPr>
          <p:cNvPr id="5" name="TextBox 4">
            <a:extLst>
              <a:ext uri="{FF2B5EF4-FFF2-40B4-BE49-F238E27FC236}">
                <a16:creationId xmlns:a16="http://schemas.microsoft.com/office/drawing/2014/main" id="{207270F8-FF36-FAEE-5CF6-4AD628F58DE7}"/>
              </a:ext>
            </a:extLst>
          </p:cNvPr>
          <p:cNvSpPr txBox="1"/>
          <p:nvPr/>
        </p:nvSpPr>
        <p:spPr>
          <a:xfrm>
            <a:off x="0" y="758928"/>
            <a:ext cx="9144000" cy="523220"/>
          </a:xfrm>
          <a:prstGeom prst="rect">
            <a:avLst/>
          </a:prstGeom>
          <a:noFill/>
        </p:spPr>
        <p:txBody>
          <a:bodyPr wrap="square" rtlCol="0" anchor="ctr">
            <a:spAutoFit/>
          </a:bodyPr>
          <a:lstStyle/>
          <a:p>
            <a:r>
              <a:rPr lang="en-ES" sz="2800" b="1" dirty="0"/>
              <a:t>References</a:t>
            </a:r>
          </a:p>
        </p:txBody>
      </p:sp>
      <p:sp>
        <p:nvSpPr>
          <p:cNvPr id="7" name="TextBox 6">
            <a:extLst>
              <a:ext uri="{FF2B5EF4-FFF2-40B4-BE49-F238E27FC236}">
                <a16:creationId xmlns:a16="http://schemas.microsoft.com/office/drawing/2014/main" id="{442F3171-6248-FE1A-2CB4-4D219A04E438}"/>
              </a:ext>
            </a:extLst>
          </p:cNvPr>
          <p:cNvSpPr txBox="1"/>
          <p:nvPr/>
        </p:nvSpPr>
        <p:spPr>
          <a:xfrm>
            <a:off x="-19270" y="1447395"/>
            <a:ext cx="9144000" cy="4955203"/>
          </a:xfrm>
          <a:prstGeom prst="rect">
            <a:avLst/>
          </a:prstGeom>
          <a:noFill/>
        </p:spPr>
        <p:txBody>
          <a:bodyPr wrap="square">
            <a:spAutoFit/>
          </a:bodyPr>
          <a:lstStyle/>
          <a:p>
            <a:r>
              <a:rPr lang="en-US" sz="1600" dirty="0">
                <a:latin typeface="URWBookmanL"/>
              </a:rPr>
              <a:t>[14]  </a:t>
            </a:r>
            <a:r>
              <a:rPr lang="en-US" sz="1600" dirty="0" err="1">
                <a:latin typeface="URWBookmanL"/>
              </a:rPr>
              <a:t>Jaro</a:t>
            </a:r>
            <a:r>
              <a:rPr lang="en-US" sz="1600" dirty="0">
                <a:latin typeface="URWBookmanL"/>
              </a:rPr>
              <a:t>, M. Advances in Record-Linkage Methodology as Applied to Matching the 1985 Census of Tampa, Florida. </a:t>
            </a:r>
            <a:r>
              <a:rPr lang="en-US" sz="1600" i="1" dirty="0">
                <a:latin typeface="URWBookmanL"/>
              </a:rPr>
              <a:t>Journal Of The American Statistical Association</a:t>
            </a:r>
            <a:r>
              <a:rPr lang="en-US" sz="1600" dirty="0">
                <a:latin typeface="URWBookmanL"/>
              </a:rPr>
              <a:t>. </a:t>
            </a:r>
            <a:r>
              <a:rPr lang="en-US" sz="1600" b="1" dirty="0">
                <a:latin typeface="URWBookmanL"/>
              </a:rPr>
              <a:t>84</a:t>
            </a:r>
            <a:r>
              <a:rPr lang="en-US" sz="1600" dirty="0">
                <a:latin typeface="URWBookmanL"/>
              </a:rPr>
              <a:t>, 414-420 (1989), https://</a:t>
            </a:r>
            <a:r>
              <a:rPr lang="en-US" sz="1600" dirty="0" err="1">
                <a:latin typeface="URWBookmanL"/>
              </a:rPr>
              <a:t>www.tandfonline.com</a:t>
            </a:r>
            <a:r>
              <a:rPr lang="en-US" sz="1600" dirty="0">
                <a:latin typeface="URWBookmanL"/>
              </a:rPr>
              <a:t>/</a:t>
            </a:r>
            <a:r>
              <a:rPr lang="en-US" sz="1600" dirty="0" err="1">
                <a:latin typeface="URWBookmanL"/>
              </a:rPr>
              <a:t>doi</a:t>
            </a:r>
            <a:r>
              <a:rPr lang="en-US" sz="1600" dirty="0">
                <a:latin typeface="URWBookmanL"/>
              </a:rPr>
              <a:t>/abs/10.1080/01621459.1989.10478785 </a:t>
            </a:r>
            <a:endParaRPr lang="en-US" sz="1600" dirty="0"/>
          </a:p>
          <a:p>
            <a:r>
              <a:rPr lang="en-US" sz="1600" dirty="0">
                <a:latin typeface="URWBookmanL"/>
              </a:rPr>
              <a:t>[15]  John W. Ratcliff and David E. </a:t>
            </a:r>
            <a:r>
              <a:rPr lang="en-US" sz="1600" dirty="0" err="1">
                <a:latin typeface="URWBookmanL"/>
              </a:rPr>
              <a:t>Metzener</a:t>
            </a:r>
            <a:r>
              <a:rPr lang="en-US" sz="1600" dirty="0">
                <a:latin typeface="URWBookmanL"/>
              </a:rPr>
              <a:t>, Pattern Matching: The Gestalt Approach. </a:t>
            </a:r>
            <a:r>
              <a:rPr lang="en-US" sz="1600" i="1" dirty="0">
                <a:latin typeface="URWBookmanL"/>
              </a:rPr>
              <a:t>Dr. Dobb’s Journal</a:t>
            </a:r>
            <a:r>
              <a:rPr lang="en-US" sz="1600" dirty="0">
                <a:latin typeface="URWBookmanL"/>
              </a:rPr>
              <a:t>. 46, (1988, 7) </a:t>
            </a:r>
            <a:endParaRPr lang="en-US" sz="1600" dirty="0"/>
          </a:p>
          <a:p>
            <a:r>
              <a:rPr lang="en-US" sz="1600" dirty="0">
                <a:latin typeface="URWBookmanL"/>
              </a:rPr>
              <a:t>[16]  Murphy, A. The Finley Affair: A Signal Event in the History of Forecast Verification. </a:t>
            </a:r>
            <a:r>
              <a:rPr lang="en-US" sz="1600" i="1" dirty="0">
                <a:latin typeface="URWBookmanL"/>
              </a:rPr>
              <a:t>Weather And Forecasting</a:t>
            </a:r>
            <a:r>
              <a:rPr lang="en-US" sz="1600" dirty="0">
                <a:latin typeface="URWBookmanL"/>
              </a:rPr>
              <a:t>. </a:t>
            </a:r>
            <a:r>
              <a:rPr lang="en-US" sz="1600" b="1" dirty="0">
                <a:latin typeface="URWBookmanL"/>
              </a:rPr>
              <a:t>11</a:t>
            </a:r>
            <a:r>
              <a:rPr lang="en-US" sz="1600" dirty="0">
                <a:latin typeface="URWBookmanL"/>
              </a:rPr>
              <a:t>, 3-20 (1996,3) </a:t>
            </a:r>
            <a:endParaRPr lang="en-US" sz="1600" dirty="0"/>
          </a:p>
          <a:p>
            <a:r>
              <a:rPr lang="en-US" sz="1600" dirty="0">
                <a:latin typeface="URWBookmanL"/>
              </a:rPr>
              <a:t>[17]  </a:t>
            </a:r>
            <a:r>
              <a:rPr lang="en-US" sz="1600" dirty="0" err="1">
                <a:latin typeface="URWBookmanL"/>
              </a:rPr>
              <a:t>Debatty</a:t>
            </a:r>
            <a:r>
              <a:rPr lang="en-US" sz="1600" dirty="0">
                <a:latin typeface="URWBookmanL"/>
              </a:rPr>
              <a:t>, T., </a:t>
            </a:r>
            <a:r>
              <a:rPr lang="en-US" sz="1600" i="1" dirty="0">
                <a:latin typeface="URWBookmanL"/>
              </a:rPr>
              <a:t>Implementation of various string similarity and distance algorithms</a:t>
            </a:r>
            <a:r>
              <a:rPr lang="en-US" sz="1600" dirty="0">
                <a:latin typeface="URWBookmanL"/>
              </a:rPr>
              <a:t>. [online] GitHub. Available: https://</a:t>
            </a:r>
            <a:r>
              <a:rPr lang="en-US" sz="1600" dirty="0" err="1">
                <a:latin typeface="URWBookmanL"/>
              </a:rPr>
              <a:t>github.com</a:t>
            </a:r>
            <a:r>
              <a:rPr lang="en-US" sz="1600" dirty="0">
                <a:latin typeface="URWBookmanL"/>
              </a:rPr>
              <a:t>/</a:t>
            </a:r>
            <a:r>
              <a:rPr lang="en-US" sz="1600" dirty="0" err="1">
                <a:latin typeface="URWBookmanL"/>
              </a:rPr>
              <a:t>tdebatty</a:t>
            </a:r>
            <a:r>
              <a:rPr lang="en-US" sz="1600" dirty="0">
                <a:latin typeface="URWBookmanL"/>
              </a:rPr>
              <a:t>/java-string-similarity </a:t>
            </a:r>
            <a:endParaRPr lang="en-US" sz="1600" dirty="0"/>
          </a:p>
          <a:p>
            <a:r>
              <a:rPr lang="en-US" sz="1600" dirty="0">
                <a:latin typeface="URWBookmanL"/>
              </a:rPr>
              <a:t>[18]  </a:t>
            </a:r>
            <a:r>
              <a:rPr lang="en-US" sz="1600" dirty="0" err="1">
                <a:latin typeface="URWBookmanL"/>
              </a:rPr>
              <a:t>J.Herring</a:t>
            </a:r>
            <a:r>
              <a:rPr lang="en-US" sz="1600" dirty="0">
                <a:latin typeface="URWBookmanL"/>
              </a:rPr>
              <a:t> (2011, May. 28). </a:t>
            </a:r>
            <a:r>
              <a:rPr lang="en-US" sz="1600" i="1" dirty="0">
                <a:latin typeface="URWBookmanL"/>
              </a:rPr>
              <a:t>Simple Feature Access – Part 1: Common Architecture </a:t>
            </a:r>
            <a:r>
              <a:rPr lang="en-US" sz="1600" dirty="0">
                <a:latin typeface="URWBookmanL"/>
              </a:rPr>
              <a:t>[Online]. Available: https://</a:t>
            </a:r>
            <a:r>
              <a:rPr lang="en-US" sz="1600" dirty="0" err="1">
                <a:latin typeface="URWBookmanL"/>
              </a:rPr>
              <a:t>www.ogc.org</a:t>
            </a:r>
            <a:r>
              <a:rPr lang="en-US" sz="1600" dirty="0">
                <a:latin typeface="URWBookmanL"/>
              </a:rPr>
              <a:t>/standards/</a:t>
            </a:r>
            <a:r>
              <a:rPr lang="en-US" sz="1600" dirty="0" err="1">
                <a:latin typeface="URWBookmanL"/>
              </a:rPr>
              <a:t>sfa</a:t>
            </a:r>
            <a:r>
              <a:rPr lang="en-US" sz="1600" dirty="0">
                <a:latin typeface="URWBookmanL"/>
              </a:rPr>
              <a:t> </a:t>
            </a:r>
          </a:p>
          <a:p>
            <a:r>
              <a:rPr lang="en-US" sz="1400" dirty="0"/>
              <a:t>[19] </a:t>
            </a:r>
            <a:r>
              <a:rPr lang="en-US" sz="1400" dirty="0" err="1"/>
              <a:t>Clementini</a:t>
            </a:r>
            <a:r>
              <a:rPr lang="en-US" sz="1400" dirty="0"/>
              <a:t>, E., Di Felice, P. &amp; </a:t>
            </a:r>
            <a:r>
              <a:rPr lang="en-US" sz="1400" dirty="0" err="1"/>
              <a:t>Oosterom</a:t>
            </a:r>
            <a:r>
              <a:rPr lang="en-US" sz="1400" dirty="0"/>
              <a:t>, P. A small set of formal topological relationships</a:t>
            </a:r>
          </a:p>
          <a:p>
            <a:r>
              <a:rPr lang="en-US" sz="1400" dirty="0"/>
              <a:t>suitable for end-user interaction. Advances In Spatial Databases. pp. 277-295 (1993)</a:t>
            </a:r>
          </a:p>
          <a:p>
            <a:r>
              <a:rPr lang="en-US" sz="1400" dirty="0"/>
              <a:t>[20] </a:t>
            </a:r>
            <a:r>
              <a:rPr lang="en-US" sz="1400" dirty="0" err="1"/>
              <a:t>LocationTech</a:t>
            </a:r>
            <a:r>
              <a:rPr lang="en-US" sz="1400" dirty="0"/>
              <a:t>. JTS Topology Suite. [online] GitHub. Available: https://</a:t>
            </a:r>
            <a:r>
              <a:rPr lang="en-US" sz="1400" dirty="0" err="1"/>
              <a:t>github.com</a:t>
            </a:r>
            <a:r>
              <a:rPr lang="en-US" sz="1400" dirty="0"/>
              <a:t>/</a:t>
            </a:r>
          </a:p>
          <a:p>
            <a:r>
              <a:rPr lang="en-US" sz="1400" dirty="0" err="1"/>
              <a:t>locationtech</a:t>
            </a:r>
            <a:r>
              <a:rPr lang="en-US" sz="1400" dirty="0"/>
              <a:t>/</a:t>
            </a:r>
            <a:r>
              <a:rPr lang="en-US" sz="1400" dirty="0" err="1"/>
              <a:t>jts</a:t>
            </a:r>
            <a:endParaRPr lang="en-US" sz="1400" dirty="0"/>
          </a:p>
          <a:p>
            <a:r>
              <a:rPr lang="en-US" sz="1400" dirty="0"/>
              <a:t>[21] Ontology Alignment Evaluation Initiative. [online]. Available: http://</a:t>
            </a:r>
            <a:r>
              <a:rPr lang="en-US" sz="1400" dirty="0" err="1"/>
              <a:t>oaei</a:t>
            </a:r>
            <a:r>
              <a:rPr lang="en-US" sz="1400" dirty="0"/>
              <a:t>. </a:t>
            </a:r>
            <a:r>
              <a:rPr lang="en-US" sz="1400" dirty="0" err="1"/>
              <a:t>ontologymatching.org</a:t>
            </a:r>
            <a:r>
              <a:rPr lang="en-US" sz="1400" dirty="0"/>
              <a:t>/</a:t>
            </a:r>
          </a:p>
          <a:p>
            <a:r>
              <a:rPr lang="en-US" sz="1400" dirty="0"/>
              <a:t>[22] OAEI 2021 Instance Matching or Link Discovery. [online]. Available: https:// hobbit-</a:t>
            </a:r>
            <a:r>
              <a:rPr lang="en-US" sz="1400" dirty="0" err="1"/>
              <a:t>project.github.io</a:t>
            </a:r>
            <a:r>
              <a:rPr lang="en-US" sz="1400" dirty="0"/>
              <a:t>/OAEI_2021.html/</a:t>
            </a:r>
          </a:p>
          <a:p>
            <a:r>
              <a:rPr lang="en-US" sz="1400" dirty="0"/>
              <a:t>[23] </a:t>
            </a:r>
            <a:r>
              <a:rPr lang="en-US" sz="1400" dirty="0" err="1"/>
              <a:t>Karlruhe</a:t>
            </a:r>
            <a:r>
              <a:rPr lang="en-US" sz="1400" dirty="0"/>
              <a:t>. U, “Ontology Alignment Evaluation Initiative 1", (2005)</a:t>
            </a:r>
          </a:p>
          <a:p>
            <a:r>
              <a:rPr lang="en-US" sz="1400" dirty="0"/>
              <a:t>[24] Do. H, </a:t>
            </a:r>
            <a:r>
              <a:rPr lang="en-US" sz="1400" dirty="0" err="1"/>
              <a:t>Melnik</a:t>
            </a:r>
            <a:r>
              <a:rPr lang="en-US" sz="1400" dirty="0"/>
              <a:t>. S, &amp; Rahm. E, “Comparison of Schema Matching Evaluations,” in Web,</a:t>
            </a:r>
          </a:p>
          <a:p>
            <a:r>
              <a:rPr lang="en-US" sz="1400" dirty="0"/>
              <a:t>Web-Services, And Database Systems, 2003, pp. 221-237</a:t>
            </a:r>
            <a:endParaRPr lang="en-US" sz="1600" dirty="0"/>
          </a:p>
        </p:txBody>
      </p:sp>
    </p:spTree>
    <p:extLst>
      <p:ext uri="{BB962C8B-B14F-4D97-AF65-F5344CB8AC3E}">
        <p14:creationId xmlns:p14="http://schemas.microsoft.com/office/powerpoint/2010/main" val="138872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4</a:t>
            </a:fld>
            <a:endParaRPr lang="es-ES_tradnl" altLang="en-ES" sz="1000">
              <a:solidFill>
                <a:srgbClr val="FFFFFF"/>
              </a:solidFill>
              <a:latin typeface="Arial Narrow" panose="020B0604020202020204" pitchFamily="34" charset="0"/>
            </a:endParaRPr>
          </a:p>
        </p:txBody>
      </p:sp>
      <p:sp>
        <p:nvSpPr>
          <p:cNvPr id="7" name="TextBox 6">
            <a:extLst>
              <a:ext uri="{FF2B5EF4-FFF2-40B4-BE49-F238E27FC236}">
                <a16:creationId xmlns:a16="http://schemas.microsoft.com/office/drawing/2014/main" id="{748B57CE-1864-1E69-6C76-9A2060B7BC7B}"/>
              </a:ext>
            </a:extLst>
          </p:cNvPr>
          <p:cNvSpPr txBox="1"/>
          <p:nvPr/>
        </p:nvSpPr>
        <p:spPr>
          <a:xfrm>
            <a:off x="0" y="692696"/>
            <a:ext cx="9144000" cy="646331"/>
          </a:xfrm>
          <a:prstGeom prst="rect">
            <a:avLst/>
          </a:prstGeom>
          <a:noFill/>
        </p:spPr>
        <p:txBody>
          <a:bodyPr wrap="square" anchor="ctr">
            <a:spAutoFit/>
          </a:bodyPr>
          <a:lstStyle/>
          <a:p>
            <a:pPr algn="ctr"/>
            <a:r>
              <a:rPr lang="en-US" sz="3600" b="1" dirty="0">
                <a:effectLst/>
                <a:latin typeface="+mj-lt"/>
              </a:rPr>
              <a:t>Research Context </a:t>
            </a:r>
            <a:endParaRPr lang="en-US" sz="3600" dirty="0">
              <a:latin typeface="+mj-lt"/>
            </a:endParaRPr>
          </a:p>
        </p:txBody>
      </p:sp>
      <p:sp>
        <p:nvSpPr>
          <p:cNvPr id="9" name="TextBox 8">
            <a:extLst>
              <a:ext uri="{FF2B5EF4-FFF2-40B4-BE49-F238E27FC236}">
                <a16:creationId xmlns:a16="http://schemas.microsoft.com/office/drawing/2014/main" id="{8C3D2630-5F9F-0729-0899-4C642C377FBA}"/>
              </a:ext>
            </a:extLst>
          </p:cNvPr>
          <p:cNvSpPr txBox="1"/>
          <p:nvPr/>
        </p:nvSpPr>
        <p:spPr>
          <a:xfrm>
            <a:off x="0" y="1628800"/>
            <a:ext cx="9144000" cy="4154984"/>
          </a:xfrm>
          <a:prstGeom prst="rect">
            <a:avLst/>
          </a:prstGeom>
          <a:noFill/>
        </p:spPr>
        <p:txBody>
          <a:bodyPr wrap="square">
            <a:spAutoFit/>
          </a:bodyPr>
          <a:lstStyle/>
          <a:p>
            <a:pPr marL="342900" indent="-342900">
              <a:buFont typeface="Arial" panose="020B0604020202020204" pitchFamily="34" charset="0"/>
              <a:buChar char="•"/>
            </a:pPr>
            <a:r>
              <a:rPr lang="en-US" dirty="0">
                <a:latin typeface="+mn-lt"/>
              </a:rPr>
              <a:t>In the age of big data, vast volumes of heterogeneous data are created daily, but machines can’t read and analyze them</a:t>
            </a:r>
            <a:r>
              <a:rPr lang="zh-CN" altLang="en-US" dirty="0">
                <a:latin typeface="+mn-lt"/>
              </a:rPr>
              <a:t> </a:t>
            </a:r>
            <a:r>
              <a:rPr lang="en-US" altLang="zh-CN" dirty="0">
                <a:latin typeface="+mn-lt"/>
              </a:rPr>
              <a:t>efficiently</a:t>
            </a:r>
            <a:r>
              <a:rPr lang="en-US" dirty="0">
                <a:latin typeface="+mn-lt"/>
              </a:rPr>
              <a:t>. </a:t>
            </a:r>
          </a:p>
          <a:p>
            <a:pPr marL="342900" indent="-342900">
              <a:buFont typeface="Arial" panose="020B0604020202020204" pitchFamily="34" charset="0"/>
              <a:buChar char="•"/>
            </a:pPr>
            <a:r>
              <a:rPr lang="en-US" dirty="0">
                <a:latin typeface="+mn-lt"/>
              </a:rPr>
              <a:t>The Web of Data idea aims to make Internet data machine-readable, which helps store, maintain, and distribute knowledge. So, computers can utilize it without human parsing. </a:t>
            </a:r>
          </a:p>
          <a:p>
            <a:pPr marL="342900" indent="-342900">
              <a:buFont typeface="Arial" panose="020B0604020202020204" pitchFamily="34" charset="0"/>
              <a:buChar char="•"/>
            </a:pPr>
            <a:r>
              <a:rPr lang="en-US" dirty="0">
                <a:latin typeface="+mn-lt"/>
              </a:rPr>
              <a:t>The Resource Description Framework (RDF) is the Web of Data’s standard data model format, which can</a:t>
            </a:r>
            <a:r>
              <a:rPr lang="zh-CN" altLang="en-US" dirty="0">
                <a:latin typeface="+mn-lt"/>
              </a:rPr>
              <a:t> </a:t>
            </a:r>
            <a:r>
              <a:rPr lang="en-US" altLang="zh-CN" dirty="0">
                <a:latin typeface="+mn-lt"/>
              </a:rPr>
              <a:t>be</a:t>
            </a:r>
            <a:r>
              <a:rPr lang="zh-CN" altLang="en-US" dirty="0">
                <a:latin typeface="+mn-lt"/>
              </a:rPr>
              <a:t> </a:t>
            </a:r>
            <a:r>
              <a:rPr lang="en-US" altLang="zh-CN" dirty="0">
                <a:latin typeface="+mn-lt"/>
              </a:rPr>
              <a:t>used</a:t>
            </a:r>
            <a:r>
              <a:rPr lang="zh-CN" altLang="en-US" dirty="0">
                <a:latin typeface="+mn-lt"/>
              </a:rPr>
              <a:t> </a:t>
            </a:r>
            <a:r>
              <a:rPr lang="en-US" altLang="zh-CN" dirty="0">
                <a:latin typeface="+mn-lt"/>
              </a:rPr>
              <a:t>to</a:t>
            </a:r>
            <a:r>
              <a:rPr lang="en-US" dirty="0">
                <a:latin typeface="+mn-lt"/>
              </a:rPr>
              <a:t> analyze and link </a:t>
            </a:r>
            <a:r>
              <a:rPr lang="en-US" altLang="zh-CN" dirty="0">
                <a:latin typeface="+mn-lt"/>
              </a:rPr>
              <a:t>diverse</a:t>
            </a:r>
            <a:r>
              <a:rPr lang="zh-CN" altLang="en-US" dirty="0">
                <a:latin typeface="+mn-lt"/>
              </a:rPr>
              <a:t> </a:t>
            </a:r>
            <a:r>
              <a:rPr lang="en-US" dirty="0">
                <a:latin typeface="+mn-lt"/>
              </a:rPr>
              <a:t>ontologies. </a:t>
            </a:r>
          </a:p>
          <a:p>
            <a:pPr marL="342900" indent="-342900">
              <a:buFont typeface="Arial" panose="020B0604020202020204" pitchFamily="34" charset="0"/>
              <a:buChar char="•"/>
            </a:pPr>
            <a:r>
              <a:rPr lang="en-US" dirty="0">
                <a:latin typeface="+mn-lt"/>
              </a:rPr>
              <a:t>This project aims to link redundant and duplicate RDFs to make the Web of Data more efficient and concise.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ma14="http://schemas.microsoft.com/office/mac/drawingml/2011/main" xmlns=""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5</a:t>
            </a:fld>
            <a:endParaRPr lang="es-ES_tradnl" altLang="en-ES" sz="1000">
              <a:solidFill>
                <a:srgbClr val="FFFFFF"/>
              </a:solidFill>
              <a:latin typeface="Arial Narrow" panose="020B0604020202020204" pitchFamily="34" charset="0"/>
            </a:endParaRPr>
          </a:p>
        </p:txBody>
      </p:sp>
      <p:sp>
        <p:nvSpPr>
          <p:cNvPr id="7" name="TextBox 6">
            <a:extLst>
              <a:ext uri="{FF2B5EF4-FFF2-40B4-BE49-F238E27FC236}">
                <a16:creationId xmlns:a16="http://schemas.microsoft.com/office/drawing/2014/main" id="{748B57CE-1864-1E69-6C76-9A2060B7BC7B}"/>
              </a:ext>
            </a:extLst>
          </p:cNvPr>
          <p:cNvSpPr txBox="1"/>
          <p:nvPr/>
        </p:nvSpPr>
        <p:spPr>
          <a:xfrm>
            <a:off x="0" y="751791"/>
            <a:ext cx="9144000" cy="707886"/>
          </a:xfrm>
          <a:prstGeom prst="rect">
            <a:avLst/>
          </a:prstGeom>
          <a:noFill/>
        </p:spPr>
        <p:txBody>
          <a:bodyPr wrap="square" anchor="ctr">
            <a:spAutoFit/>
          </a:bodyPr>
          <a:lstStyle/>
          <a:p>
            <a:pPr algn="ctr"/>
            <a:r>
              <a:rPr lang="en-US" sz="4000" b="1" dirty="0">
                <a:latin typeface="+mj-lt"/>
              </a:rPr>
              <a:t>The Linking Task </a:t>
            </a:r>
            <a:endParaRPr lang="en-US" sz="4000" dirty="0">
              <a:latin typeface="+mj-lt"/>
            </a:endParaRPr>
          </a:p>
        </p:txBody>
      </p:sp>
      <p:sp>
        <p:nvSpPr>
          <p:cNvPr id="9" name="TextBox 8">
            <a:extLst>
              <a:ext uri="{FF2B5EF4-FFF2-40B4-BE49-F238E27FC236}">
                <a16:creationId xmlns:a16="http://schemas.microsoft.com/office/drawing/2014/main" id="{8C3D2630-5F9F-0729-0899-4C642C377FBA}"/>
              </a:ext>
            </a:extLst>
          </p:cNvPr>
          <p:cNvSpPr txBox="1"/>
          <p:nvPr/>
        </p:nvSpPr>
        <p:spPr>
          <a:xfrm>
            <a:off x="0" y="1597715"/>
            <a:ext cx="9144000" cy="4524315"/>
          </a:xfrm>
          <a:prstGeom prst="rect">
            <a:avLst/>
          </a:prstGeom>
          <a:noFill/>
        </p:spPr>
        <p:txBody>
          <a:bodyPr wrap="square">
            <a:spAutoFit/>
          </a:bodyPr>
          <a:lstStyle/>
          <a:p>
            <a:pPr marL="457200" indent="-457200">
              <a:buFont typeface="Arial" panose="020B0604020202020204" pitchFamily="34" charset="0"/>
              <a:buChar char="•"/>
            </a:pPr>
            <a:r>
              <a:rPr lang="en-US" dirty="0">
                <a:latin typeface="+mn-lt"/>
              </a:rPr>
              <a:t>The linking task consists of two parts: </a:t>
            </a:r>
            <a:r>
              <a:rPr lang="en-US" b="1" dirty="0">
                <a:latin typeface="+mn-lt"/>
              </a:rPr>
              <a:t>generating link rules</a:t>
            </a:r>
            <a:r>
              <a:rPr lang="en-US" dirty="0">
                <a:latin typeface="+mn-lt"/>
              </a:rPr>
              <a:t> and </a:t>
            </a:r>
            <a:r>
              <a:rPr lang="en-US" b="1" dirty="0">
                <a:latin typeface="+mn-lt"/>
              </a:rPr>
              <a:t>implementing them efficiently</a:t>
            </a:r>
            <a:r>
              <a:rPr lang="en-US" dirty="0">
                <a:latin typeface="+mn-lt"/>
              </a:rPr>
              <a:t>. </a:t>
            </a:r>
          </a:p>
          <a:p>
            <a:pPr marL="457200" indent="-457200">
              <a:buFont typeface="Arial" panose="020B0604020202020204" pitchFamily="34" charset="0"/>
              <a:buChar char="•"/>
            </a:pPr>
            <a:r>
              <a:rPr lang="en-US" dirty="0">
                <a:latin typeface="+mn-lt"/>
              </a:rPr>
              <a:t>The contents of generating link rules include choosing transformation and </a:t>
            </a:r>
            <a:r>
              <a:rPr lang="en-US" b="1" dirty="0">
                <a:latin typeface="+mn-lt"/>
              </a:rPr>
              <a:t>similarity metrics</a:t>
            </a:r>
            <a:r>
              <a:rPr lang="en-US" dirty="0">
                <a:latin typeface="+mn-lt"/>
              </a:rPr>
              <a:t>, which are used in determining whether two resources should be linked based on their literal data attributes. </a:t>
            </a:r>
          </a:p>
          <a:p>
            <a:pPr marL="457200" indent="-457200">
              <a:buFont typeface="Arial" panose="020B0604020202020204" pitchFamily="34" charset="0"/>
              <a:buChar char="•"/>
            </a:pPr>
            <a:r>
              <a:rPr lang="en-US" dirty="0">
                <a:latin typeface="+mn-lt"/>
              </a:rPr>
              <a:t>It must rely on Instance Matching (IM) and Link Discovery technologies to do so. </a:t>
            </a:r>
          </a:p>
          <a:p>
            <a:pPr marL="457200" indent="-457200">
              <a:buFont typeface="Arial" panose="020B0604020202020204" pitchFamily="34" charset="0"/>
              <a:buChar char="•"/>
            </a:pPr>
            <a:r>
              <a:rPr lang="en-US" dirty="0">
                <a:latin typeface="+mn-lt"/>
              </a:rPr>
              <a:t>A few engines, such as Limes and Silk, have achieved this goal. However, most of them rely on their own link rules languages, and they </a:t>
            </a:r>
            <a:r>
              <a:rPr lang="en-US" dirty="0"/>
              <a:t>are not based on a common standard and thus result in a </a:t>
            </a:r>
            <a:r>
              <a:rPr lang="en-US" b="1" dirty="0"/>
              <a:t>steep learning curve.</a:t>
            </a:r>
            <a:r>
              <a:rPr lang="en-US" dirty="0"/>
              <a:t> </a:t>
            </a:r>
          </a:p>
        </p:txBody>
      </p:sp>
    </p:spTree>
    <p:extLst>
      <p:ext uri="{BB962C8B-B14F-4D97-AF65-F5344CB8AC3E}">
        <p14:creationId xmlns:p14="http://schemas.microsoft.com/office/powerpoint/2010/main" val="1289505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6</a:t>
            </a:fld>
            <a:endParaRPr lang="es-ES_tradnl" altLang="en-ES" sz="1000">
              <a:solidFill>
                <a:srgbClr val="FFFFFF"/>
              </a:solidFill>
              <a:latin typeface="Arial Narrow" panose="020B0604020202020204" pitchFamily="34" charset="0"/>
            </a:endParaRPr>
          </a:p>
        </p:txBody>
      </p:sp>
      <p:sp>
        <p:nvSpPr>
          <p:cNvPr id="7" name="TextBox 6">
            <a:extLst>
              <a:ext uri="{FF2B5EF4-FFF2-40B4-BE49-F238E27FC236}">
                <a16:creationId xmlns:a16="http://schemas.microsoft.com/office/drawing/2014/main" id="{748B57CE-1864-1E69-6C76-9A2060B7BC7B}"/>
              </a:ext>
            </a:extLst>
          </p:cNvPr>
          <p:cNvSpPr txBox="1"/>
          <p:nvPr/>
        </p:nvSpPr>
        <p:spPr>
          <a:xfrm>
            <a:off x="-7667" y="692696"/>
            <a:ext cx="9144000" cy="646331"/>
          </a:xfrm>
          <a:prstGeom prst="rect">
            <a:avLst/>
          </a:prstGeom>
          <a:noFill/>
        </p:spPr>
        <p:txBody>
          <a:bodyPr wrap="square" anchor="ctr">
            <a:spAutoFit/>
          </a:bodyPr>
          <a:lstStyle/>
          <a:p>
            <a:pPr algn="ctr"/>
            <a:r>
              <a:rPr lang="en-US" sz="3600" b="1" dirty="0">
                <a:latin typeface="+mj-lt"/>
              </a:rPr>
              <a:t>The Linking Task </a:t>
            </a:r>
            <a:endParaRPr lang="en-US" sz="3600" dirty="0">
              <a:latin typeface="+mj-lt"/>
            </a:endParaRPr>
          </a:p>
        </p:txBody>
      </p:sp>
      <p:sp>
        <p:nvSpPr>
          <p:cNvPr id="9" name="TextBox 8">
            <a:extLst>
              <a:ext uri="{FF2B5EF4-FFF2-40B4-BE49-F238E27FC236}">
                <a16:creationId xmlns:a16="http://schemas.microsoft.com/office/drawing/2014/main" id="{8C3D2630-5F9F-0729-0899-4C642C377FBA}"/>
              </a:ext>
            </a:extLst>
          </p:cNvPr>
          <p:cNvSpPr txBox="1"/>
          <p:nvPr/>
        </p:nvSpPr>
        <p:spPr>
          <a:xfrm>
            <a:off x="0" y="1844824"/>
            <a:ext cx="9144000" cy="3785652"/>
          </a:xfrm>
          <a:prstGeom prst="rect">
            <a:avLst/>
          </a:prstGeom>
          <a:noFill/>
        </p:spPr>
        <p:txBody>
          <a:bodyPr wrap="square">
            <a:spAutoFit/>
          </a:bodyPr>
          <a:lstStyle/>
          <a:p>
            <a:pPr marL="342900" indent="-342900">
              <a:buFont typeface="Arial" panose="020B0604020202020204" pitchFamily="34" charset="0"/>
              <a:buChar char="•"/>
            </a:pPr>
            <a:r>
              <a:rPr lang="en-US" dirty="0">
                <a:latin typeface="+mn-lt"/>
              </a:rPr>
              <a:t>Furthermore, a Cartesian product of the resources of two data sets will be performed in some situations during the comparison of the data under the specific link rules. Thus, RDF linking is a computationally intensive job because it requires comparing all resources from one dataset with all resources from another. </a:t>
            </a:r>
          </a:p>
          <a:p>
            <a:pPr marL="342900" indent="-342900">
              <a:buFont typeface="Arial" panose="020B0604020202020204" pitchFamily="34" charset="0"/>
              <a:buChar char="•"/>
            </a:pPr>
            <a:endParaRPr lang="en-US" dirty="0">
              <a:latin typeface="+mn-lt"/>
            </a:endParaRPr>
          </a:p>
          <a:p>
            <a:pPr marL="342900" indent="-342900">
              <a:buFont typeface="Arial" panose="020B0604020202020204" pitchFamily="34" charset="0"/>
              <a:buChar char="•"/>
            </a:pPr>
            <a:r>
              <a:rPr lang="en-US" dirty="0">
                <a:latin typeface="+mn-lt"/>
              </a:rPr>
              <a:t>This project created a more general way to link ontologies based on SPARQL by implementing functions in Apache Jena</a:t>
            </a:r>
            <a:r>
              <a:rPr lang="en-US" altLang="zh-CN" dirty="0">
                <a:latin typeface="+mn-lt"/>
              </a:rPr>
              <a:t>.</a:t>
            </a:r>
            <a:r>
              <a:rPr lang="zh-CN" altLang="en-US" dirty="0">
                <a:latin typeface="+mn-lt"/>
              </a:rPr>
              <a:t> </a:t>
            </a:r>
            <a:r>
              <a:rPr lang="en-US" altLang="zh-CN" dirty="0">
                <a:latin typeface="+mn-lt"/>
              </a:rPr>
              <a:t>So,</a:t>
            </a:r>
            <a:r>
              <a:rPr lang="zh-CN" altLang="en-US" dirty="0">
                <a:latin typeface="+mn-lt"/>
              </a:rPr>
              <a:t> </a:t>
            </a:r>
            <a:r>
              <a:rPr lang="en-US" dirty="0">
                <a:latin typeface="+mn-lt"/>
              </a:rPr>
              <a:t>practitioners don’t need to learn another language to link ontologies. Using the SPARQL query is enough. </a:t>
            </a:r>
          </a:p>
        </p:txBody>
      </p:sp>
    </p:spTree>
    <p:extLst>
      <p:ext uri="{BB962C8B-B14F-4D97-AF65-F5344CB8AC3E}">
        <p14:creationId xmlns:p14="http://schemas.microsoft.com/office/powerpoint/2010/main" val="2274559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6F5723C1-F28F-72A4-7AC8-D0BA40D18602}"/>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C8930B77-233C-EE4B-893D-90CC9D3776A5}" type="slidenum">
              <a:rPr lang="es-ES_tradnl" altLang="en-ES" sz="1000">
                <a:solidFill>
                  <a:srgbClr val="FFFFFF"/>
                </a:solidFill>
                <a:latin typeface="Arial Narrow" panose="020B0604020202020204" pitchFamily="34" charset="0"/>
              </a:rPr>
              <a:pPr/>
              <a:t>7</a:t>
            </a:fld>
            <a:endParaRPr lang="es-ES_tradnl" altLang="en-ES" sz="1000">
              <a:solidFill>
                <a:srgbClr val="FFFFFF"/>
              </a:solidFill>
              <a:latin typeface="Arial Narrow" panose="020B0604020202020204" pitchFamily="34" charset="0"/>
            </a:endParaRPr>
          </a:p>
        </p:txBody>
      </p:sp>
      <p:sp>
        <p:nvSpPr>
          <p:cNvPr id="2" name="TextBox 1">
            <a:extLst>
              <a:ext uri="{FF2B5EF4-FFF2-40B4-BE49-F238E27FC236}">
                <a16:creationId xmlns:a16="http://schemas.microsoft.com/office/drawing/2014/main" id="{FA5D6DAD-C403-913B-C9C5-EDDC8512B4D9}"/>
              </a:ext>
            </a:extLst>
          </p:cNvPr>
          <p:cNvSpPr txBox="1"/>
          <p:nvPr/>
        </p:nvSpPr>
        <p:spPr>
          <a:xfrm>
            <a:off x="2282943" y="3013501"/>
            <a:ext cx="4578113" cy="830997"/>
          </a:xfrm>
          <a:prstGeom prst="rect">
            <a:avLst/>
          </a:prstGeom>
          <a:noFill/>
        </p:spPr>
        <p:txBody>
          <a:bodyPr wrap="none" rtlCol="0">
            <a:spAutoFit/>
          </a:bodyPr>
          <a:lstStyle/>
          <a:p>
            <a:r>
              <a:rPr lang="en-ES" sz="4800" b="1" dirty="0"/>
              <a:t>State of the Art</a:t>
            </a:r>
          </a:p>
        </p:txBody>
      </p:sp>
    </p:spTree>
    <p:extLst>
      <p:ext uri="{BB962C8B-B14F-4D97-AF65-F5344CB8AC3E}">
        <p14:creationId xmlns:p14="http://schemas.microsoft.com/office/powerpoint/2010/main" val="1749632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7DF38E5-F60F-F2E2-9578-7C25FBAAFAD8}"/>
              </a:ext>
            </a:extLst>
          </p:cNvPr>
          <p:cNvSpPr>
            <a:spLocks noGrp="1"/>
          </p:cNvSpPr>
          <p:nvPr>
            <p:ph type="sldNum" sz="quarter" idx="10"/>
          </p:nvPr>
        </p:nvSpPr>
        <p:spPr>
          <a:extLst>
            <a:ext uri="{FAA26D3D-D897-4be2-8F04-BA451C77F1D7}">
              <ma14:placeholderFlag xmlns="" xmlns:ma14="http://schemas.microsoft.com/office/mac/drawingml/2011/main" val="1"/>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s-ES_tradnl" altLang="en-ES" sz="1000">
                <a:solidFill>
                  <a:srgbClr val="FFFFFF"/>
                </a:solidFill>
                <a:latin typeface="Arial Narrow" panose="020B0604020202020204" pitchFamily="34" charset="0"/>
              </a:rPr>
              <a:t>DIAPOSITIVA</a:t>
            </a:r>
            <a:r>
              <a:rPr lang="es-ES_tradnl" altLang="en-ES" sz="800">
                <a:solidFill>
                  <a:srgbClr val="FFFFFF"/>
                </a:solidFill>
              </a:rPr>
              <a:t> </a:t>
            </a:r>
            <a:fld id="{07DADC6A-277A-AA48-A3D0-354034FCB748}" type="slidenum">
              <a:rPr lang="es-ES_tradnl" altLang="en-ES" sz="1000">
                <a:solidFill>
                  <a:srgbClr val="FFFFFF"/>
                </a:solidFill>
                <a:latin typeface="Arial Narrow" panose="020B0604020202020204" pitchFamily="34" charset="0"/>
              </a:rPr>
              <a:pPr/>
              <a:t>8</a:t>
            </a:fld>
            <a:endParaRPr lang="es-ES_tradnl" altLang="en-ES" sz="1000">
              <a:solidFill>
                <a:srgbClr val="FFFFFF"/>
              </a:solidFill>
              <a:latin typeface="Arial Narrow" panose="020B0604020202020204" pitchFamily="34" charset="0"/>
            </a:endParaRPr>
          </a:p>
        </p:txBody>
      </p:sp>
      <p:sp>
        <p:nvSpPr>
          <p:cNvPr id="7" name="TextBox 6">
            <a:extLst>
              <a:ext uri="{FF2B5EF4-FFF2-40B4-BE49-F238E27FC236}">
                <a16:creationId xmlns:a16="http://schemas.microsoft.com/office/drawing/2014/main" id="{748B57CE-1864-1E69-6C76-9A2060B7BC7B}"/>
              </a:ext>
            </a:extLst>
          </p:cNvPr>
          <p:cNvSpPr txBox="1"/>
          <p:nvPr/>
        </p:nvSpPr>
        <p:spPr>
          <a:xfrm>
            <a:off x="0" y="689413"/>
            <a:ext cx="9138158" cy="646331"/>
          </a:xfrm>
          <a:prstGeom prst="rect">
            <a:avLst/>
          </a:prstGeom>
          <a:noFill/>
        </p:spPr>
        <p:txBody>
          <a:bodyPr wrap="square" anchor="ctr">
            <a:spAutoFit/>
          </a:bodyPr>
          <a:lstStyle/>
          <a:p>
            <a:pPr algn="ctr"/>
            <a:r>
              <a:rPr lang="en-US" sz="3600" b="1" dirty="0"/>
              <a:t>RDF</a:t>
            </a:r>
            <a:endParaRPr lang="en-US" sz="3600" dirty="0"/>
          </a:p>
        </p:txBody>
      </p:sp>
      <p:sp>
        <p:nvSpPr>
          <p:cNvPr id="9" name="TextBox 8">
            <a:extLst>
              <a:ext uri="{FF2B5EF4-FFF2-40B4-BE49-F238E27FC236}">
                <a16:creationId xmlns:a16="http://schemas.microsoft.com/office/drawing/2014/main" id="{8C3D2630-5F9F-0729-0899-4C642C377FBA}"/>
              </a:ext>
            </a:extLst>
          </p:cNvPr>
          <p:cNvSpPr txBox="1"/>
          <p:nvPr/>
        </p:nvSpPr>
        <p:spPr>
          <a:xfrm>
            <a:off x="0" y="1844824"/>
            <a:ext cx="9144000" cy="461665"/>
          </a:xfrm>
          <a:prstGeom prst="rect">
            <a:avLst/>
          </a:prstGeom>
          <a:noFill/>
        </p:spPr>
        <p:txBody>
          <a:bodyPr wrap="square">
            <a:spAutoFit/>
          </a:bodyPr>
          <a:lstStyle/>
          <a:p>
            <a:endParaRPr lang="en-US" dirty="0"/>
          </a:p>
        </p:txBody>
      </p:sp>
      <p:pic>
        <p:nvPicPr>
          <p:cNvPr id="3" name="Picture 2">
            <a:extLst>
              <a:ext uri="{FF2B5EF4-FFF2-40B4-BE49-F238E27FC236}">
                <a16:creationId xmlns:a16="http://schemas.microsoft.com/office/drawing/2014/main" id="{EF240B15-B433-FB44-C4A6-326C2532CF77}"/>
              </a:ext>
            </a:extLst>
          </p:cNvPr>
          <p:cNvPicPr>
            <a:picLocks noChangeAspect="1"/>
          </p:cNvPicPr>
          <p:nvPr/>
        </p:nvPicPr>
        <p:blipFill>
          <a:blip r:embed="rId4"/>
          <a:stretch>
            <a:fillRect/>
          </a:stretch>
        </p:blipFill>
        <p:spPr>
          <a:xfrm>
            <a:off x="1257271" y="1442393"/>
            <a:ext cx="6629458" cy="1728192"/>
          </a:xfrm>
          <a:prstGeom prst="rect">
            <a:avLst/>
          </a:prstGeom>
        </p:spPr>
      </p:pic>
      <p:sp>
        <p:nvSpPr>
          <p:cNvPr id="10" name="TextBox 9">
            <a:extLst>
              <a:ext uri="{FF2B5EF4-FFF2-40B4-BE49-F238E27FC236}">
                <a16:creationId xmlns:a16="http://schemas.microsoft.com/office/drawing/2014/main" id="{16E63CF3-BA95-FB48-C9F6-E51D14DDF764}"/>
              </a:ext>
            </a:extLst>
          </p:cNvPr>
          <p:cNvSpPr txBox="1"/>
          <p:nvPr/>
        </p:nvSpPr>
        <p:spPr>
          <a:xfrm>
            <a:off x="2045878" y="4505741"/>
            <a:ext cx="5040560" cy="2062103"/>
          </a:xfrm>
          <a:prstGeom prst="rect">
            <a:avLst/>
          </a:prstGeom>
          <a:noFill/>
        </p:spPr>
        <p:txBody>
          <a:bodyPr wrap="square">
            <a:spAutoFit/>
          </a:bodyPr>
          <a:lstStyle/>
          <a:p>
            <a:r>
              <a:rPr lang="en-ES" sz="1600" dirty="0"/>
              <a:t>@prefix github: &lt;https://github.com/oeg-upm/&gt; .</a:t>
            </a:r>
          </a:p>
          <a:p>
            <a:r>
              <a:rPr lang="en-ES" sz="1600" dirty="0"/>
              <a:t>@prefix oeg:    &lt;https://oeg.fi.upm.es/researcher#&gt; .</a:t>
            </a:r>
          </a:p>
          <a:p>
            <a:r>
              <a:rPr lang="en-ES" sz="1600" dirty="0"/>
              <a:t>@prefix vcard:  &lt;http://www.w3.org/2006/vcard/ns#&gt; .</a:t>
            </a:r>
          </a:p>
          <a:p>
            <a:endParaRPr lang="en-ES" sz="1600" dirty="0"/>
          </a:p>
          <a:p>
            <a:r>
              <a:rPr lang="en-ES" sz="1600" dirty="0"/>
              <a:t>oeg:wenqi  vcard:hasName  "Wenqi Jiang" ;</a:t>
            </a:r>
          </a:p>
          <a:p>
            <a:r>
              <a:rPr lang="en-ES" sz="1600" dirty="0"/>
              <a:t>        vcard:hasProject  github:LOOM-LD .</a:t>
            </a:r>
          </a:p>
          <a:p>
            <a:endParaRPr lang="en-ES" sz="1600" dirty="0"/>
          </a:p>
          <a:p>
            <a:r>
              <a:rPr lang="en-ES" sz="1600" dirty="0"/>
              <a:t>github:LOOM-LD  vcard:hasName  "LOOM-LD" .</a:t>
            </a:r>
          </a:p>
        </p:txBody>
      </p:sp>
      <p:sp>
        <p:nvSpPr>
          <p:cNvPr id="14" name="TextBox 13">
            <a:extLst>
              <a:ext uri="{FF2B5EF4-FFF2-40B4-BE49-F238E27FC236}">
                <a16:creationId xmlns:a16="http://schemas.microsoft.com/office/drawing/2014/main" id="{55130C61-48CF-0264-7CC7-216D1239E218}"/>
              </a:ext>
            </a:extLst>
          </p:cNvPr>
          <p:cNvSpPr txBox="1"/>
          <p:nvPr/>
        </p:nvSpPr>
        <p:spPr>
          <a:xfrm>
            <a:off x="-5842" y="3182302"/>
            <a:ext cx="9144000" cy="1323439"/>
          </a:xfrm>
          <a:prstGeom prst="rect">
            <a:avLst/>
          </a:prstGeom>
          <a:noFill/>
        </p:spPr>
        <p:txBody>
          <a:bodyPr wrap="square">
            <a:spAutoFit/>
          </a:bodyPr>
          <a:lstStyle/>
          <a:p>
            <a:pPr marL="457200" indent="-457200">
              <a:buAutoNum type="arabicPeriod"/>
            </a:pPr>
            <a:r>
              <a:rPr lang="en-US" sz="2000" dirty="0"/>
              <a:t>A triple example: </a:t>
            </a:r>
          </a:p>
          <a:p>
            <a:pPr lvl="1"/>
            <a:r>
              <a:rPr lang="en-ES" sz="2000" b="1" dirty="0">
                <a:solidFill>
                  <a:srgbClr val="FF0000"/>
                </a:solidFill>
              </a:rPr>
              <a:t>subject</a:t>
            </a:r>
            <a:r>
              <a:rPr lang="en-ES" sz="2000" dirty="0"/>
              <a:t> =&gt; “wenqi”, </a:t>
            </a:r>
            <a:r>
              <a:rPr lang="en-ES" sz="2000" b="1" dirty="0">
                <a:solidFill>
                  <a:srgbClr val="FF0000"/>
                </a:solidFill>
              </a:rPr>
              <a:t>predicate</a:t>
            </a:r>
            <a:r>
              <a:rPr lang="en-ES" sz="2000" dirty="0"/>
              <a:t> =&gt; “hasName”, </a:t>
            </a:r>
            <a:r>
              <a:rPr lang="en-ES" sz="2000" b="1" dirty="0">
                <a:solidFill>
                  <a:srgbClr val="FF0000"/>
                </a:solidFill>
              </a:rPr>
              <a:t>object</a:t>
            </a:r>
            <a:r>
              <a:rPr lang="en-ES" sz="2000" dirty="0"/>
              <a:t> =&gt; “Wenqi Jiang”.</a:t>
            </a:r>
            <a:endParaRPr lang="en-ES" sz="2000" dirty="0">
              <a:latin typeface="+mn-lt"/>
            </a:endParaRPr>
          </a:p>
          <a:p>
            <a:pPr marL="457200" indent="-457200">
              <a:buAutoNum type="arabicPeriod"/>
            </a:pPr>
            <a:r>
              <a:rPr lang="en-ES" sz="2000" dirty="0">
                <a:latin typeface="+mn-lt"/>
              </a:rPr>
              <a:t>An </a:t>
            </a:r>
            <a:r>
              <a:rPr lang="en-ES" sz="2000" b="1" dirty="0">
                <a:solidFill>
                  <a:srgbClr val="FF0000"/>
                </a:solidFill>
                <a:latin typeface="+mn-lt"/>
              </a:rPr>
              <a:t>URL</a:t>
            </a:r>
            <a:r>
              <a:rPr lang="en-ES" sz="2000" dirty="0">
                <a:latin typeface="+mn-lt"/>
              </a:rPr>
              <a:t> / IRI example: https://github.com/oeg-upm/loom-ld</a:t>
            </a:r>
          </a:p>
          <a:p>
            <a:pPr marL="457200" indent="-457200">
              <a:buFontTx/>
              <a:buAutoNum type="arabicPeriod"/>
            </a:pPr>
            <a:r>
              <a:rPr lang="en-US" sz="2000" dirty="0">
                <a:latin typeface="+mn-lt"/>
              </a:rPr>
              <a:t>Turtle format:</a:t>
            </a:r>
            <a:endParaRPr lang="en-US" sz="1800" dirty="0">
              <a:latin typeface="+mn-lt"/>
            </a:endParaRPr>
          </a:p>
        </p:txBody>
      </p:sp>
    </p:spTree>
    <p:extLst>
      <p:ext uri="{BB962C8B-B14F-4D97-AF65-F5344CB8AC3E}">
        <p14:creationId xmlns:p14="http://schemas.microsoft.com/office/powerpoint/2010/main" val="1727037513"/>
      </p:ext>
    </p:extLst>
  </p:cSld>
  <p:clrMapOvr>
    <a:masterClrMapping/>
  </p:clrMapOvr>
</p:sld>
</file>

<file path=ppt/theme/theme1.xml><?xml version="1.0" encoding="utf-8"?>
<a:theme xmlns:a="http://schemas.openxmlformats.org/drawingml/2006/main" name="Presentación en blanco">
  <a:themeElements>
    <a:clrScheme name="Presentación en blanc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esentación en blanco">
      <a:majorFont>
        <a:latin typeface="Arial"/>
        <a:ea typeface="ＭＳ Ｐゴシック"/>
        <a:cs typeface="Geneva"/>
      </a:majorFont>
      <a:minorFont>
        <a:latin typeface="Arial"/>
        <a:ea typeface="ＭＳ Ｐゴシック"/>
        <a:cs typeface="Genev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0" i="0" u="none" strike="noStrike" cap="none" normalizeH="0" baseline="0">
            <a:ln>
              <a:noFill/>
            </a:ln>
            <a:solidFill>
              <a:srgbClr val="000000"/>
            </a:solidFill>
            <a:effectLst/>
            <a:latin typeface="Arial" charset="0"/>
            <a:ea typeface="ＭＳ Ｐゴシック" charset="0"/>
            <a:cs typeface="Genev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s-ES_tradnl" sz="2400" b="0" i="0" u="none" strike="noStrike" cap="none" normalizeH="0" baseline="0">
            <a:ln>
              <a:noFill/>
            </a:ln>
            <a:solidFill>
              <a:srgbClr val="000000"/>
            </a:solidFill>
            <a:effectLst/>
            <a:latin typeface="Arial" charset="0"/>
            <a:ea typeface="ＭＳ Ｐゴシック" charset="0"/>
            <a:cs typeface="Geneva" charset="0"/>
          </a:defRPr>
        </a:defPPr>
      </a:lstStyle>
    </a:lnDef>
  </a:objectDefaults>
  <a:extraClrSchemeLst>
    <a:extraClrScheme>
      <a:clrScheme name="Presentación en blanc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ción en blanc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ción en blanc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ción en blanc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ción en blanc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ción en blanc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ción en blanco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ción en blanc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ción en blanc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ción en blanc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ción en blanc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ción en blanc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5153</TotalTime>
  <Words>6083</Words>
  <Application>Microsoft Macintosh PowerPoint</Application>
  <PresentationFormat>On-screen Show (4:3)</PresentationFormat>
  <Paragraphs>468</Paragraphs>
  <Slides>41</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NimbusMonL</vt:lpstr>
      <vt:lpstr>URWBookmanL</vt:lpstr>
      <vt:lpstr>Arial</vt:lpstr>
      <vt:lpstr>Arial Narrow</vt:lpstr>
      <vt:lpstr>Presentación en blanco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Ontology Alignment Evaluation Initiative (OAEI) </vt:lpstr>
      <vt:lpstr>PowerPoint Presentation</vt:lpstr>
      <vt:lpstr>SPIMBENCH </vt:lpstr>
      <vt:lpstr>PowerPoint Presentation</vt:lpstr>
      <vt:lpstr>SPARQL</vt:lpstr>
      <vt:lpstr>PowerPoint Presentation</vt:lpstr>
      <vt:lpstr>Problems</vt:lpstr>
      <vt:lpstr>Spatial Data Matching</vt:lpstr>
      <vt:lpstr>An Example of Covers</vt:lpstr>
      <vt:lpstr>Result</vt:lpstr>
      <vt:lpstr>Result</vt:lpstr>
      <vt:lpstr>PowerPoint Presentation</vt:lpstr>
      <vt:lpstr>PowerPoint Presentation</vt:lpstr>
      <vt:lpstr>PowerPoint Presentation</vt:lpstr>
      <vt:lpstr>PowerPoint Presentation</vt:lpstr>
      <vt:lpstr>PowerPoint Presentation</vt:lpstr>
    </vt:vector>
  </TitlesOfParts>
  <Company>ernesto arroyo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ernesto arroyo</dc:creator>
  <cp:lastModifiedBy>WENQI JIANG</cp:lastModifiedBy>
  <cp:revision>378</cp:revision>
  <dcterms:created xsi:type="dcterms:W3CDTF">2010-11-15T10:46:39Z</dcterms:created>
  <dcterms:modified xsi:type="dcterms:W3CDTF">2022-07-27T07:57:51Z</dcterms:modified>
</cp:coreProperties>
</file>